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Century Schoolbook"/>
      <p:regular r:id="rId43"/>
      <p:bold r:id="rId44"/>
      <p:italic r:id="rId45"/>
      <p:boldItalic r:id="rId46"/>
    </p:embeddedFont>
    <p:embeddedFont>
      <p:font typeface="Helvetica Neue"/>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CenturySchoolbook-bold.fntdata"/><Relationship Id="rId43" Type="http://schemas.openxmlformats.org/officeDocument/2006/relationships/font" Target="fonts/CenturySchoolbook-regular.fntdata"/><Relationship Id="rId46" Type="http://schemas.openxmlformats.org/officeDocument/2006/relationships/font" Target="fonts/CenturySchoolbook-boldItalic.fntdata"/><Relationship Id="rId45" Type="http://schemas.openxmlformats.org/officeDocument/2006/relationships/font" Target="fonts/CenturySchoolbook-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Label y axis = “No. of herbivores”</a:t>
            </a:r>
            <a:endParaRPr/>
          </a:p>
          <a:p>
            <a:pPr indent="0" lvl="0" marL="0" rtl="0" algn="l">
              <a:spcBef>
                <a:spcPts val="0"/>
              </a:spcBef>
              <a:spcAft>
                <a:spcPts val="0"/>
              </a:spcAft>
              <a:buNone/>
            </a:pPr>
            <a:r>
              <a:rPr lang="en-US"/>
              <a:t>Label x-axis = left bar is ”Historic”, right bar is “Current”</a:t>
            </a:r>
            <a:endParaRPr/>
          </a:p>
        </p:txBody>
      </p:sp>
      <p:sp>
        <p:nvSpPr>
          <p:cNvPr id="253" name="Google Shape;2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Label y axis = “No. of predators”</a:t>
            </a:r>
            <a:endParaRPr/>
          </a:p>
          <a:p>
            <a:pPr indent="0" lvl="0" marL="0" rtl="0" algn="l">
              <a:spcBef>
                <a:spcPts val="0"/>
              </a:spcBef>
              <a:spcAft>
                <a:spcPts val="0"/>
              </a:spcAft>
              <a:buNone/>
            </a:pPr>
            <a:r>
              <a:rPr lang="en-US"/>
              <a:t>Label x-axis = left bar is ”Historic”, right bar is “Current”</a:t>
            </a:r>
            <a:endParaRPr/>
          </a:p>
          <a:p>
            <a:pPr indent="0" lvl="0" marL="0" rtl="0" algn="l">
              <a:spcBef>
                <a:spcPts val="0"/>
              </a:spcBef>
              <a:spcAft>
                <a:spcPts val="0"/>
              </a:spcAft>
              <a:buNone/>
            </a:pPr>
            <a:r>
              <a:t/>
            </a:r>
            <a:endParaRPr/>
          </a:p>
        </p:txBody>
      </p:sp>
      <p:sp>
        <p:nvSpPr>
          <p:cNvPr id="323" name="Google Shape;32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Helvetica Neue"/>
                <a:ea typeface="Helvetica Neue"/>
                <a:cs typeface="Helvetica Neue"/>
                <a:sym typeface="Helvetica Neue"/>
              </a:rPr>
              <a:t>Graph of past and present nutrient diffusivity based on animals present.</a:t>
            </a:r>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For each species nutrient diffusion is estimated by 0.05*BM^1.17, where BM is the body mass of the animal in kg. </a:t>
            </a:r>
            <a:endParaRPr/>
          </a:p>
          <a:p>
            <a:pPr indent="0" lvl="0" marL="0" rtl="0" algn="l">
              <a:spcBef>
                <a:spcPts val="0"/>
              </a:spcBef>
              <a:spcAft>
                <a:spcPts val="0"/>
              </a:spcAft>
              <a:buNone/>
            </a:pPr>
            <a:r>
              <a:rPr lang="en-US">
                <a:latin typeface="Helvetica Neue"/>
                <a:ea typeface="Helvetica Neue"/>
                <a:cs typeface="Helvetica Neue"/>
                <a:sym typeface="Helvetica Neue"/>
              </a:rPr>
              <a:t>Then add up total nutrient diffusion for all species present in historic and current.   </a:t>
            </a:r>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Label the y-axis “Nutrient Diffusion” we’ll do away with units as they are confusing. </a:t>
            </a:r>
            <a:endParaRPr/>
          </a:p>
          <a:p>
            <a:pPr indent="0" lvl="0" marL="0" rtl="0" algn="l">
              <a:spcBef>
                <a:spcPts val="0"/>
              </a:spcBef>
              <a:spcAft>
                <a:spcPts val="0"/>
              </a:spcAft>
              <a:buNone/>
            </a:pPr>
            <a:r>
              <a:rPr lang="en-US">
                <a:latin typeface="Helvetica Neue"/>
                <a:ea typeface="Helvetica Neue"/>
                <a:cs typeface="Helvetica Neue"/>
                <a:sym typeface="Helvetica Neue"/>
              </a:rPr>
              <a:t>Email me if you need help clarifying. </a:t>
            </a:r>
            <a:endParaRPr/>
          </a:p>
          <a:p>
            <a:pPr indent="0" lvl="0" marL="0" rtl="0" algn="l">
              <a:spcBef>
                <a:spcPts val="0"/>
              </a:spcBef>
              <a:spcAft>
                <a:spcPts val="0"/>
              </a:spcAft>
              <a:buNone/>
            </a:pPr>
            <a:r>
              <a:t/>
            </a:r>
            <a:endParaRPr/>
          </a:p>
        </p:txBody>
      </p:sp>
      <p:sp>
        <p:nvSpPr>
          <p:cNvPr id="426" name="Google Shape;42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chemeClr val="dk2"/>
        </a:solid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27425">
            <a:noAutofit/>
          </a:bodyPr>
          <a:lstStyle>
            <a:lvl1pPr lvl="0" algn="l">
              <a:lnSpc>
                <a:spcPct val="85000"/>
              </a:lnSpc>
              <a:spcBef>
                <a:spcPts val="0"/>
              </a:spcBef>
              <a:spcAft>
                <a:spcPts val="0"/>
              </a:spcAft>
              <a:buClr>
                <a:schemeClr val="lt1"/>
              </a:buClr>
              <a:buSzPts val="7200"/>
              <a:buFont typeface="Century Schoolbook"/>
              <a:buNone/>
              <a:defRPr b="0"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19" name="Google Shape;19;p2"/>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 name="Google Shape;23;p2"/>
          <p:cNvSpPr/>
          <p:nvPr/>
        </p:nvSpPr>
        <p:spPr>
          <a:xfrm>
            <a:off x="11292840" y="0"/>
            <a:ext cx="914400" cy="6858000"/>
          </a:xfrm>
          <a:prstGeom prst="rect">
            <a:avLst/>
          </a:prstGeom>
          <a:solidFill>
            <a:srgbClr val="334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4" name="Shape 84"/>
        <p:cNvGrpSpPr/>
        <p:nvPr/>
      </p:nvGrpSpPr>
      <p:grpSpPr>
        <a:xfrm>
          <a:off x="0" y="0"/>
          <a:ext cx="0" cy="0"/>
          <a:chOff x="0" y="0"/>
          <a:chExt cx="0" cy="0"/>
        </a:xfrm>
      </p:grpSpPr>
      <p:sp>
        <p:nvSpPr>
          <p:cNvPr id="85" name="Google Shape;85;p12"/>
          <p:cNvSpPr/>
          <p:nvPr/>
        </p:nvSpPr>
        <p:spPr>
          <a:xfrm>
            <a:off x="0" y="5105400"/>
            <a:ext cx="11292840" cy="1752600"/>
          </a:xfrm>
          <a:prstGeom prst="rect">
            <a:avLst/>
          </a:prstGeom>
          <a:solidFill>
            <a:srgbClr val="739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txBox="1"/>
          <p:nvPr>
            <p:ph type="title"/>
          </p:nvPr>
        </p:nvSpPr>
        <p:spPr>
          <a:xfrm>
            <a:off x="914400" y="5257800"/>
            <a:ext cx="9982200" cy="914400"/>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rgbClr val="FFFFFF"/>
              </a:buClr>
              <a:buSzPts val="2800"/>
              <a:buFont typeface="Century Schoolbook"/>
              <a:buNone/>
              <a:defRPr b="1" sz="2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2"/>
          <p:cNvSpPr/>
          <p:nvPr>
            <p:ph idx="2" type="pic"/>
          </p:nvPr>
        </p:nvSpPr>
        <p:spPr>
          <a:xfrm>
            <a:off x="0" y="0"/>
            <a:ext cx="11292840" cy="5128923"/>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400"/>
              </a:spcBef>
              <a:spcAft>
                <a:spcPts val="0"/>
              </a:spcAft>
              <a:buClr>
                <a:schemeClr val="accent1"/>
              </a:buClr>
              <a:buSzPts val="2560"/>
              <a:buFont typeface="Arial"/>
              <a:buNone/>
              <a:defRPr b="0" i="0" sz="3200" u="none" cap="none" strike="noStrike">
                <a:solidFill>
                  <a:srgbClr val="595959"/>
                </a:solidFill>
                <a:latin typeface="Century Schoolbook"/>
                <a:ea typeface="Century Schoolbook"/>
                <a:cs typeface="Century Schoolbook"/>
                <a:sym typeface="Century Schoolbook"/>
              </a:defRPr>
            </a:lvl1pPr>
            <a:lvl2pPr lvl="1" marR="0" rtl="0" algn="l">
              <a:lnSpc>
                <a:spcPct val="90000"/>
              </a:lnSpc>
              <a:spcBef>
                <a:spcPts val="300"/>
              </a:spcBef>
              <a:spcAft>
                <a:spcPts val="0"/>
              </a:spcAft>
              <a:buClr>
                <a:schemeClr val="accent1"/>
              </a:buClr>
              <a:buSzPts val="2800"/>
              <a:buFont typeface="Noto Sans Symbols"/>
              <a:buNone/>
              <a:defRPr b="0" i="0" sz="2800" u="none" cap="none" strike="noStrike">
                <a:solidFill>
                  <a:srgbClr val="595959"/>
                </a:solidFill>
                <a:latin typeface="Century Schoolbook"/>
                <a:ea typeface="Century Schoolbook"/>
                <a:cs typeface="Century Schoolbook"/>
                <a:sym typeface="Century Schoolbook"/>
              </a:defRPr>
            </a:lvl2pPr>
            <a:lvl3pPr lvl="2" marR="0" rtl="0" algn="l">
              <a:lnSpc>
                <a:spcPct val="90000"/>
              </a:lnSpc>
              <a:spcBef>
                <a:spcPts val="300"/>
              </a:spcBef>
              <a:spcAft>
                <a:spcPts val="0"/>
              </a:spcAft>
              <a:buClr>
                <a:schemeClr val="accent1"/>
              </a:buClr>
              <a:buSzPts val="2400"/>
              <a:buFont typeface="Noto Sans Symbols"/>
              <a:buNone/>
              <a:defRPr b="0" i="0" sz="2400" u="none" cap="none" strike="noStrike">
                <a:solidFill>
                  <a:srgbClr val="595959"/>
                </a:solidFill>
                <a:latin typeface="Century Schoolbook"/>
                <a:ea typeface="Century Schoolbook"/>
                <a:cs typeface="Century Schoolbook"/>
                <a:sym typeface="Century Schoolbook"/>
              </a:defRPr>
            </a:lvl3pPr>
            <a:lvl4pPr lvl="3"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4pPr>
            <a:lvl5pPr lvl="4"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5pPr>
            <a:lvl6pPr lvl="5"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6pPr>
            <a:lvl7pPr lvl="6"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7pPr>
            <a:lvl8pPr lvl="7"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8pPr>
            <a:lvl9pPr lvl="8" marR="0" rtl="0" algn="l">
              <a:lnSpc>
                <a:spcPct val="90000"/>
              </a:lnSpc>
              <a:spcBef>
                <a:spcPts val="300"/>
              </a:spcBef>
              <a:spcAft>
                <a:spcPts val="30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9pPr>
          </a:lstStyle>
          <a:p/>
        </p:txBody>
      </p:sp>
      <p:sp>
        <p:nvSpPr>
          <p:cNvPr id="88" name="Google Shape;88;p12"/>
          <p:cNvSpPr txBox="1"/>
          <p:nvPr>
            <p:ph idx="1" type="body"/>
          </p:nvPr>
        </p:nvSpPr>
        <p:spPr>
          <a:xfrm>
            <a:off x="914400" y="6108589"/>
            <a:ext cx="9982200" cy="59701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800"/>
              </a:spcBef>
              <a:spcAft>
                <a:spcPts val="0"/>
              </a:spcAft>
              <a:buSzPts val="1120"/>
              <a:buNone/>
              <a:defRPr sz="1400">
                <a:solidFill>
                  <a:srgbClr val="EAF5D6"/>
                </a:solidFill>
              </a:defRPr>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9" name="Google Shape;89;p1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2" name="Shape 92"/>
        <p:cNvGrpSpPr/>
        <p:nvPr/>
      </p:nvGrpSpPr>
      <p:grpSpPr>
        <a:xfrm>
          <a:off x="0" y="0"/>
          <a:ext cx="0" cy="0"/>
          <a:chOff x="0" y="0"/>
          <a:chExt cx="0" cy="0"/>
        </a:xfrm>
      </p:grpSpPr>
      <p:sp>
        <p:nvSpPr>
          <p:cNvPr id="93" name="Google Shape;93;p13"/>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3"/>
          <p:cNvSpPr txBox="1"/>
          <p:nvPr>
            <p:ph idx="1" type="body"/>
          </p:nvPr>
        </p:nvSpPr>
        <p:spPr>
          <a:xfrm rot="5400000">
            <a:off x="3383884" y="-293211"/>
            <a:ext cx="4351337" cy="8595360"/>
          </a:xfrm>
          <a:prstGeom prst="rect">
            <a:avLst/>
          </a:prstGeom>
          <a:noFill/>
          <a:ln>
            <a:noFill/>
          </a:ln>
        </p:spPr>
        <p:txBody>
          <a:bodyPr anchorCtr="0" anchor="t" bIns="45700" lIns="91425" spcFirstLastPara="1" rIns="91425" wrap="square" tIns="45700">
            <a:no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5" name="Google Shape;95;p1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4"/>
          <p:cNvSpPr txBox="1"/>
          <p:nvPr>
            <p:ph type="title"/>
          </p:nvPr>
        </p:nvSpPr>
        <p:spPr>
          <a:xfrm rot="5400000">
            <a:off x="6938169" y="2091531"/>
            <a:ext cx="5897562" cy="2476500"/>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4"/>
          <p:cNvSpPr txBox="1"/>
          <p:nvPr>
            <p:ph idx="1" type="body"/>
          </p:nvPr>
        </p:nvSpPr>
        <p:spPr>
          <a:xfrm rot="5400000">
            <a:off x="1680369" y="-537369"/>
            <a:ext cx="5897562" cy="7734300"/>
          </a:xfrm>
          <a:prstGeom prst="rect">
            <a:avLst/>
          </a:prstGeom>
          <a:noFill/>
          <a:ln>
            <a:noFill/>
          </a:ln>
        </p:spPr>
        <p:txBody>
          <a:bodyPr anchorCtr="0" anchor="t" bIns="45700" lIns="91425" spcFirstLastPara="1" rIns="91425" wrap="square" tIns="45700">
            <a:no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101" name="Google Shape;101;p1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1" name="Shape 31"/>
        <p:cNvGrpSpPr/>
        <p:nvPr/>
      </p:nvGrpSpPr>
      <p:grpSpPr>
        <a:xfrm>
          <a:off x="0" y="0"/>
          <a:ext cx="0" cy="0"/>
          <a:chOff x="0" y="0"/>
          <a:chExt cx="0" cy="0"/>
        </a:xfrm>
      </p:grpSpPr>
      <p:sp>
        <p:nvSpPr>
          <p:cNvPr id="32" name="Google Shape;32;p4"/>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4" name="Google Shape;34;p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chemeClr val="dk2"/>
        </a:solidFill>
      </p:bgPr>
    </p:bg>
    <p:spTree>
      <p:nvGrpSpPr>
        <p:cNvPr id="37" name="Shape 37"/>
        <p:cNvGrpSpPr/>
        <p:nvPr/>
      </p:nvGrpSpPr>
      <p:grpSpPr>
        <a:xfrm>
          <a:off x="0" y="0"/>
          <a:ext cx="0" cy="0"/>
          <a:chOff x="0" y="0"/>
          <a:chExt cx="0" cy="0"/>
        </a:xfrm>
      </p:grpSpPr>
      <p:sp>
        <p:nvSpPr>
          <p:cNvPr id="38" name="Google Shape;38;p5"/>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27425">
            <a:noAutofit/>
          </a:bodyPr>
          <a:lstStyle>
            <a:lvl1pPr lvl="0" algn="l">
              <a:lnSpc>
                <a:spcPct val="85000"/>
              </a:lnSpc>
              <a:spcBef>
                <a:spcPts val="0"/>
              </a:spcBef>
              <a:spcAft>
                <a:spcPts val="0"/>
              </a:spcAft>
              <a:buClr>
                <a:schemeClr val="lt1"/>
              </a:buClr>
              <a:buSzPts val="7200"/>
              <a:buFont typeface="Century Schoolbook"/>
              <a:buNone/>
              <a:defRPr b="0"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40" name="Google Shape;40;p5"/>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4" name="Google Shape;44;p5"/>
          <p:cNvSpPr/>
          <p:nvPr/>
        </p:nvSpPr>
        <p:spPr>
          <a:xfrm>
            <a:off x="11292840" y="0"/>
            <a:ext cx="914400" cy="6858000"/>
          </a:xfrm>
          <a:prstGeom prst="rect">
            <a:avLst/>
          </a:prstGeom>
          <a:solidFill>
            <a:srgbClr val="334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5" name="Shape 45"/>
        <p:cNvGrpSpPr/>
        <p:nvPr/>
      </p:nvGrpSpPr>
      <p:grpSpPr>
        <a:xfrm>
          <a:off x="0" y="0"/>
          <a:ext cx="0" cy="0"/>
          <a:chOff x="0" y="0"/>
          <a:chExt cx="0" cy="0"/>
        </a:xfrm>
      </p:grpSpPr>
      <p:sp>
        <p:nvSpPr>
          <p:cNvPr id="46" name="Google Shape;46;p6"/>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27425">
            <a:noAutofit/>
          </a:bodyPr>
          <a:lstStyle>
            <a:lvl1pPr lvl="0" algn="l">
              <a:lnSpc>
                <a:spcPct val="85000"/>
              </a:lnSpc>
              <a:spcBef>
                <a:spcPts val="0"/>
              </a:spcBef>
              <a:spcAft>
                <a:spcPts val="0"/>
              </a:spcAft>
              <a:buClr>
                <a:schemeClr val="accent1"/>
              </a:buClr>
              <a:buSzPts val="7200"/>
              <a:buFont typeface="Century Schoolbook"/>
              <a:buNone/>
              <a:defRPr b="0"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Autofit/>
          </a:bodyPr>
          <a:lstStyle>
            <a:lvl1pPr indent="-228600" lvl="0" marL="457200" algn="l">
              <a:lnSpc>
                <a:spcPct val="95000"/>
              </a:lnSpc>
              <a:spcBef>
                <a:spcPts val="1400"/>
              </a:spcBef>
              <a:spcAft>
                <a:spcPts val="0"/>
              </a:spcAft>
              <a:buSzPts val="1760"/>
              <a:buNone/>
              <a:defRPr sz="2200">
                <a:solidFill>
                  <a:srgbClr val="3F3F3F"/>
                </a:solidFill>
              </a:defRPr>
            </a:lvl1pPr>
            <a:lvl2pPr indent="-228600" lvl="1" marL="914400" algn="l">
              <a:lnSpc>
                <a:spcPct val="90000"/>
              </a:lnSpc>
              <a:spcBef>
                <a:spcPts val="300"/>
              </a:spcBef>
              <a:spcAft>
                <a:spcPts val="0"/>
              </a:spcAft>
              <a:buSzPts val="1800"/>
              <a:buNone/>
              <a:defRPr sz="1800">
                <a:solidFill>
                  <a:srgbClr val="888888"/>
                </a:solidFill>
              </a:defRPr>
            </a:lvl2pPr>
            <a:lvl3pPr indent="-228600" lvl="2" marL="1371600" algn="l">
              <a:lnSpc>
                <a:spcPct val="90000"/>
              </a:lnSpc>
              <a:spcBef>
                <a:spcPts val="300"/>
              </a:spcBef>
              <a:spcAft>
                <a:spcPts val="0"/>
              </a:spcAft>
              <a:buSzPts val="1600"/>
              <a:buNone/>
              <a:defRPr sz="1600">
                <a:solidFill>
                  <a:srgbClr val="888888"/>
                </a:solidFill>
              </a:defRPr>
            </a:lvl3pPr>
            <a:lvl4pPr indent="-228600" lvl="3" marL="1828800" algn="l">
              <a:lnSpc>
                <a:spcPct val="90000"/>
              </a:lnSpc>
              <a:spcBef>
                <a:spcPts val="300"/>
              </a:spcBef>
              <a:spcAft>
                <a:spcPts val="0"/>
              </a:spcAft>
              <a:buSzPts val="1400"/>
              <a:buNone/>
              <a:defRPr sz="1400">
                <a:solidFill>
                  <a:srgbClr val="888888"/>
                </a:solidFill>
              </a:defRPr>
            </a:lvl4pPr>
            <a:lvl5pPr indent="-228600" lvl="4" marL="2286000" algn="l">
              <a:lnSpc>
                <a:spcPct val="90000"/>
              </a:lnSpc>
              <a:spcBef>
                <a:spcPts val="300"/>
              </a:spcBef>
              <a:spcAft>
                <a:spcPts val="0"/>
              </a:spcAft>
              <a:buSzPts val="1400"/>
              <a:buNone/>
              <a:defRPr sz="1400">
                <a:solidFill>
                  <a:srgbClr val="888888"/>
                </a:solidFill>
              </a:defRPr>
            </a:lvl5pPr>
            <a:lvl6pPr indent="-228600" lvl="5" marL="2743200" algn="l">
              <a:lnSpc>
                <a:spcPct val="90000"/>
              </a:lnSpc>
              <a:spcBef>
                <a:spcPts val="300"/>
              </a:spcBef>
              <a:spcAft>
                <a:spcPts val="0"/>
              </a:spcAft>
              <a:buSzPts val="1400"/>
              <a:buNone/>
              <a:defRPr sz="1400">
                <a:solidFill>
                  <a:srgbClr val="888888"/>
                </a:solidFill>
              </a:defRPr>
            </a:lvl6pPr>
            <a:lvl7pPr indent="-228600" lvl="6" marL="3200400" algn="l">
              <a:lnSpc>
                <a:spcPct val="90000"/>
              </a:lnSpc>
              <a:spcBef>
                <a:spcPts val="300"/>
              </a:spcBef>
              <a:spcAft>
                <a:spcPts val="0"/>
              </a:spcAft>
              <a:buSzPts val="1400"/>
              <a:buNone/>
              <a:defRPr sz="1400">
                <a:solidFill>
                  <a:srgbClr val="888888"/>
                </a:solidFill>
              </a:defRPr>
            </a:lvl7pPr>
            <a:lvl8pPr indent="-228600" lvl="7" marL="3657600" algn="l">
              <a:lnSpc>
                <a:spcPct val="90000"/>
              </a:lnSpc>
              <a:spcBef>
                <a:spcPts val="300"/>
              </a:spcBef>
              <a:spcAft>
                <a:spcPts val="0"/>
              </a:spcAft>
              <a:buSzPts val="1400"/>
              <a:buNone/>
              <a:defRPr sz="1400">
                <a:solidFill>
                  <a:srgbClr val="888888"/>
                </a:solidFill>
              </a:defRPr>
            </a:lvl8pPr>
            <a:lvl9pPr indent="-228600" lvl="8" marL="4114800" algn="l">
              <a:lnSpc>
                <a:spcPct val="90000"/>
              </a:lnSpc>
              <a:spcBef>
                <a:spcPts val="300"/>
              </a:spcBef>
              <a:spcAft>
                <a:spcPts val="300"/>
              </a:spcAft>
              <a:buSzPts val="1400"/>
              <a:buNone/>
              <a:defRPr sz="1400">
                <a:solidFill>
                  <a:srgbClr val="888888"/>
                </a:solidFill>
              </a:defRPr>
            </a:lvl9pPr>
          </a:lstStyle>
          <a:p/>
        </p:txBody>
      </p:sp>
      <p:sp>
        <p:nvSpPr>
          <p:cNvPr id="48" name="Google Shape;48;p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1" name="Google Shape;51;p6"/>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2" name="Shape 52"/>
        <p:cNvGrpSpPr/>
        <p:nvPr/>
      </p:nvGrpSpPr>
      <p:grpSpPr>
        <a:xfrm>
          <a:off x="0" y="0"/>
          <a:ext cx="0" cy="0"/>
          <a:chOff x="0" y="0"/>
          <a:chExt cx="0" cy="0"/>
        </a:xfrm>
      </p:grpSpPr>
      <p:sp>
        <p:nvSpPr>
          <p:cNvPr id="53" name="Google Shape;53;p7"/>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 type="body"/>
          </p:nvPr>
        </p:nvSpPr>
        <p:spPr>
          <a:xfrm>
            <a:off x="1261872" y="1828800"/>
            <a:ext cx="4480560" cy="4351337"/>
          </a:xfrm>
          <a:prstGeom prst="rect">
            <a:avLst/>
          </a:prstGeom>
          <a:noFill/>
          <a:ln>
            <a:noFill/>
          </a:ln>
        </p:spPr>
        <p:txBody>
          <a:bodyPr anchorCtr="0" anchor="t" bIns="45700" lIns="91425" spcFirstLastPara="1" rIns="91425" wrap="square" tIns="45700">
            <a:no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5" name="Google Shape;55;p7"/>
          <p:cNvSpPr txBox="1"/>
          <p:nvPr>
            <p:ph idx="2" type="body"/>
          </p:nvPr>
        </p:nvSpPr>
        <p:spPr>
          <a:xfrm>
            <a:off x="6126480" y="1828800"/>
            <a:ext cx="4480560" cy="4351337"/>
          </a:xfrm>
          <a:prstGeom prst="rect">
            <a:avLst/>
          </a:prstGeom>
          <a:noFill/>
          <a:ln>
            <a:noFill/>
          </a:ln>
        </p:spPr>
        <p:txBody>
          <a:bodyPr anchorCtr="0" anchor="t" bIns="45700" lIns="91425" spcFirstLastPara="1" rIns="91425" wrap="square" tIns="45700">
            <a:no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6" name="Google Shape;56;p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9" name="Shape 59"/>
        <p:cNvGrpSpPr/>
        <p:nvPr/>
      </p:nvGrpSpPr>
      <p:grpSpPr>
        <a:xfrm>
          <a:off x="0" y="0"/>
          <a:ext cx="0" cy="0"/>
          <a:chOff x="0" y="0"/>
          <a:chExt cx="0" cy="0"/>
        </a:xfrm>
      </p:grpSpPr>
      <p:sp>
        <p:nvSpPr>
          <p:cNvPr id="60" name="Google Shape;60;p8"/>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 type="body"/>
          </p:nvPr>
        </p:nvSpPr>
        <p:spPr>
          <a:xfrm>
            <a:off x="1261872" y="1721606"/>
            <a:ext cx="4480560" cy="731520"/>
          </a:xfrm>
          <a:prstGeom prst="rect">
            <a:avLst/>
          </a:prstGeom>
          <a:noFill/>
          <a:ln>
            <a:noFill/>
          </a:ln>
        </p:spPr>
        <p:txBody>
          <a:bodyPr anchorCtr="0" anchor="b" bIns="45700" lIns="91425" spcFirstLastPara="1" rIns="91425" wrap="square" tIns="45700">
            <a:noAutofit/>
          </a:bodyPr>
          <a:lstStyle>
            <a:lvl1pPr indent="-228600" lvl="0" marL="457200" algn="l">
              <a:lnSpc>
                <a:spcPct val="95000"/>
              </a:lnSpc>
              <a:spcBef>
                <a:spcPts val="0"/>
              </a:spcBef>
              <a:spcAft>
                <a:spcPts val="0"/>
              </a:spcAft>
              <a:buSzPts val="1600"/>
              <a:buNone/>
              <a:defRPr b="0" sz="2000">
                <a:solidFill>
                  <a:schemeClr val="dk2"/>
                </a:solidFill>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2" name="Google Shape;62;p8"/>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3" name="Google Shape;63;p8"/>
          <p:cNvSpPr txBox="1"/>
          <p:nvPr>
            <p:ph idx="3" type="body"/>
          </p:nvPr>
        </p:nvSpPr>
        <p:spPr>
          <a:xfrm>
            <a:off x="6126480" y="1721606"/>
            <a:ext cx="4480560" cy="731520"/>
          </a:xfrm>
          <a:prstGeom prst="rect">
            <a:avLst/>
          </a:prstGeom>
          <a:noFill/>
          <a:ln>
            <a:noFill/>
          </a:ln>
        </p:spPr>
        <p:txBody>
          <a:bodyPr anchorCtr="0" anchor="b" bIns="45700" lIns="91425" spcFirstLastPara="1" rIns="91425" wrap="square" tIns="45700">
            <a:noAutofit/>
          </a:bodyPr>
          <a:lstStyle>
            <a:lvl1pPr indent="-228600" lvl="0" marL="457200" algn="l">
              <a:lnSpc>
                <a:spcPct val="95000"/>
              </a:lnSpc>
              <a:spcBef>
                <a:spcPts val="0"/>
              </a:spcBef>
              <a:spcAft>
                <a:spcPts val="0"/>
              </a:spcAft>
              <a:buSzPts val="1600"/>
              <a:buNone/>
              <a:defRPr b="0" sz="2000">
                <a:solidFill>
                  <a:schemeClr val="dk2"/>
                </a:solidFill>
                <a:latin typeface="Century Schoolbook"/>
                <a:ea typeface="Century Schoolbook"/>
                <a:cs typeface="Century Schoolbook"/>
                <a:sym typeface="Century Schoolbook"/>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4" name="Google Shape;64;p8"/>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5" name="Google Shape;65;p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 name="Shape 68"/>
        <p:cNvGrpSpPr/>
        <p:nvPr/>
      </p:nvGrpSpPr>
      <p:grpSpPr>
        <a:xfrm>
          <a:off x="0" y="0"/>
          <a:ext cx="0" cy="0"/>
          <a:chOff x="0" y="0"/>
          <a:chExt cx="0" cy="0"/>
        </a:xfrm>
      </p:grpSpPr>
      <p:sp>
        <p:nvSpPr>
          <p:cNvPr id="69" name="Google Shape;69;p9"/>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3" name="Shape 73"/>
        <p:cNvGrpSpPr/>
        <p:nvPr/>
      </p:nvGrpSpPr>
      <p:grpSpPr>
        <a:xfrm>
          <a:off x="0" y="0"/>
          <a:ext cx="0" cy="0"/>
          <a:chOff x="0" y="0"/>
          <a:chExt cx="0" cy="0"/>
        </a:xfrm>
      </p:grpSpPr>
      <p:sp>
        <p:nvSpPr>
          <p:cNvPr id="74" name="Google Shape;74;p1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7" name="Shape 77"/>
        <p:cNvGrpSpPr/>
        <p:nvPr/>
      </p:nvGrpSpPr>
      <p:grpSpPr>
        <a:xfrm>
          <a:off x="0" y="0"/>
          <a:ext cx="0" cy="0"/>
          <a:chOff x="0" y="0"/>
          <a:chExt cx="0" cy="0"/>
        </a:xfrm>
      </p:grpSpPr>
      <p:sp>
        <p:nvSpPr>
          <p:cNvPr id="78" name="Google Shape;78;p11"/>
          <p:cNvSpPr txBox="1"/>
          <p:nvPr>
            <p:ph type="title"/>
          </p:nvPr>
        </p:nvSpPr>
        <p:spPr>
          <a:xfrm>
            <a:off x="841248" y="457200"/>
            <a:ext cx="3200400" cy="1600197"/>
          </a:xfrm>
          <a:prstGeom prst="rect">
            <a:avLst/>
          </a:prstGeom>
          <a:noFill/>
          <a:ln>
            <a:noFill/>
          </a:ln>
        </p:spPr>
        <p:txBody>
          <a:bodyPr anchorCtr="0" anchor="b" bIns="45700" lIns="91425" spcFirstLastPara="1" rIns="91425" wrap="square" tIns="27425">
            <a:noAutofit/>
          </a:bodyPr>
          <a:lstStyle>
            <a:lvl1pPr lvl="0" algn="l">
              <a:lnSpc>
                <a:spcPct val="90000"/>
              </a:lnSpc>
              <a:spcBef>
                <a:spcPts val="0"/>
              </a:spcBef>
              <a:spcAft>
                <a:spcPts val="0"/>
              </a:spcAft>
              <a:buClr>
                <a:schemeClr val="accent1"/>
              </a:buClr>
              <a:buSzPts val="3200"/>
              <a:buFont typeface="Century Schoolbook"/>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
          <p:cNvSpPr txBox="1"/>
          <p:nvPr>
            <p:ph idx="1" type="body"/>
          </p:nvPr>
        </p:nvSpPr>
        <p:spPr>
          <a:xfrm>
            <a:off x="4504267" y="685800"/>
            <a:ext cx="6079066" cy="5486400"/>
          </a:xfrm>
          <a:prstGeom prst="rect">
            <a:avLst/>
          </a:prstGeom>
          <a:noFill/>
          <a:ln>
            <a:noFill/>
          </a:ln>
        </p:spPr>
        <p:txBody>
          <a:bodyPr anchorCtr="0" anchor="t" bIns="45700" lIns="91425" spcFirstLastPara="1" rIns="91425" wrap="square" tIns="45700">
            <a:no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80" name="Google Shape;80;p11"/>
          <p:cNvSpPr txBox="1"/>
          <p:nvPr>
            <p:ph idx="2" type="body"/>
          </p:nvPr>
        </p:nvSpPr>
        <p:spPr>
          <a:xfrm>
            <a:off x="841248" y="2099734"/>
            <a:ext cx="3200400" cy="381000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800"/>
              </a:spcBef>
              <a:spcAft>
                <a:spcPts val="0"/>
              </a:spcAft>
              <a:buSzPts val="1120"/>
              <a:buNone/>
              <a:defRPr sz="1400"/>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1" name="Google Shape;81;p1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
        <p:nvSpPr>
          <p:cNvPr id="10" name="Google Shape;10;p1"/>
          <p:cNvSpPr/>
          <p:nvPr/>
        </p:nvSpPr>
        <p:spPr>
          <a:xfrm>
            <a:off x="11292840" y="0"/>
            <a:ext cx="9144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marR="0" rtl="0" algn="l">
              <a:lnSpc>
                <a:spcPct val="90000"/>
              </a:lnSpc>
              <a:spcBef>
                <a:spcPts val="0"/>
              </a:spcBef>
              <a:spcAft>
                <a:spcPts val="0"/>
              </a:spcAft>
              <a:buClr>
                <a:schemeClr val="accent1"/>
              </a:buClr>
              <a:buSzPts val="4400"/>
              <a:buFont typeface="Century Schoolbook"/>
              <a:buNone/>
              <a:defRPr b="1" i="0" sz="44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5000"/>
              </a:lnSpc>
              <a:spcBef>
                <a:spcPts val="1400"/>
              </a:spcBef>
              <a:spcAft>
                <a:spcPts val="0"/>
              </a:spcAft>
              <a:buClr>
                <a:schemeClr val="accent1"/>
              </a:buClr>
              <a:buSzPts val="1600"/>
              <a:buFont typeface="Arial"/>
              <a:buChar char="•"/>
              <a:defRPr b="0" i="0" sz="2000" u="none" cap="none" strike="noStrike">
                <a:solidFill>
                  <a:srgbClr val="FEFEFE"/>
                </a:solidFill>
                <a:latin typeface="Century Schoolbook"/>
                <a:ea typeface="Century Schoolbook"/>
                <a:cs typeface="Century Schoolbook"/>
                <a:sym typeface="Century Schoolbook"/>
              </a:defRPr>
            </a:lvl1pPr>
            <a:lvl2pPr indent="-342900" lvl="1" marL="914400" marR="0" rtl="0" algn="l">
              <a:lnSpc>
                <a:spcPct val="90000"/>
              </a:lnSpc>
              <a:spcBef>
                <a:spcPts val="300"/>
              </a:spcBef>
              <a:spcAft>
                <a:spcPts val="0"/>
              </a:spcAft>
              <a:buClr>
                <a:schemeClr val="accent1"/>
              </a:buClr>
              <a:buSzPts val="1800"/>
              <a:buFont typeface="Noto Sans Symbols"/>
              <a:buChar char="●"/>
              <a:defRPr b="0" i="0" sz="1800" u="none" cap="none" strike="noStrike">
                <a:solidFill>
                  <a:srgbClr val="FEFEFE"/>
                </a:solidFill>
                <a:latin typeface="Century Schoolbook"/>
                <a:ea typeface="Century Schoolbook"/>
                <a:cs typeface="Century Schoolbook"/>
                <a:sym typeface="Century Schoolbook"/>
              </a:defRPr>
            </a:lvl2pPr>
            <a:lvl3pPr indent="-330200" lvl="2" marL="13716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FEFEFE"/>
                </a:solidFill>
                <a:latin typeface="Century Schoolbook"/>
                <a:ea typeface="Century Schoolbook"/>
                <a:cs typeface="Century Schoolbook"/>
                <a:sym typeface="Century Schoolbook"/>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9pPr>
          </a:lstStyle>
          <a:p/>
        </p:txBody>
      </p:sp>
      <p:sp>
        <p:nvSpPr>
          <p:cNvPr id="13" name="Google Shape;13;p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3F1E9"/>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4" name="Google Shape;14;p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3F1E9"/>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5" name="Google Shape;15;p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1pPr>
            <a:lvl2pPr indent="0" lvl="1"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2pPr>
            <a:lvl3pPr indent="0" lvl="2"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3pPr>
            <a:lvl4pPr indent="0" lvl="3"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4pPr>
            <a:lvl5pPr indent="0" lvl="4"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5pPr>
            <a:lvl6pPr indent="0" lvl="5"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6pPr>
            <a:lvl7pPr indent="0" lvl="6"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7pPr>
            <a:lvl8pPr indent="0" lvl="7"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8pPr>
            <a:lvl9pPr indent="0" lvl="8" marL="0" marR="0" rtl="0" algn="ctr">
              <a:spcBef>
                <a:spcPts val="0"/>
              </a:spcBef>
              <a:buNone/>
              <a:defRPr b="0" i="0" sz="3600" u="none" cap="none" strike="noStrike">
                <a:solidFill>
                  <a:srgbClr val="EDEBDF"/>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 name="Shape 24"/>
        <p:cNvGrpSpPr/>
        <p:nvPr/>
      </p:nvGrpSpPr>
      <p:grpSpPr>
        <a:xfrm>
          <a:off x="0" y="0"/>
          <a:ext cx="0" cy="0"/>
          <a:chOff x="0" y="0"/>
          <a:chExt cx="0" cy="0"/>
        </a:xfrm>
      </p:grpSpPr>
      <p:sp>
        <p:nvSpPr>
          <p:cNvPr id="25" name="Google Shape;25;p3"/>
          <p:cNvSpPr/>
          <p:nvPr/>
        </p:nvSpPr>
        <p:spPr>
          <a:xfrm>
            <a:off x="11292840" y="0"/>
            <a:ext cx="9144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lvl1pPr lvl="0" marR="0" rtl="0" algn="l">
              <a:lnSpc>
                <a:spcPct val="90000"/>
              </a:lnSpc>
              <a:spcBef>
                <a:spcPts val="0"/>
              </a:spcBef>
              <a:spcAft>
                <a:spcPts val="0"/>
              </a:spcAft>
              <a:buClr>
                <a:schemeClr val="accent1"/>
              </a:buClr>
              <a:buSzPts val="4400"/>
              <a:buFont typeface="Century Schoolbook"/>
              <a:buNone/>
              <a:defRPr b="1" i="0" sz="44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3"/>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5000"/>
              </a:lnSpc>
              <a:spcBef>
                <a:spcPts val="1400"/>
              </a:spcBef>
              <a:spcAft>
                <a:spcPts val="0"/>
              </a:spcAft>
              <a:buClr>
                <a:schemeClr val="accent1"/>
              </a:buClr>
              <a:buSzPts val="1600"/>
              <a:buFont typeface="Arial"/>
              <a:buChar char="•"/>
              <a:defRPr b="0" i="0" sz="2000" u="none" cap="none" strike="noStrike">
                <a:solidFill>
                  <a:srgbClr val="595959"/>
                </a:solidFill>
                <a:latin typeface="Century Schoolbook"/>
                <a:ea typeface="Century Schoolbook"/>
                <a:cs typeface="Century Schoolbook"/>
                <a:sym typeface="Century Schoolbook"/>
              </a:defRPr>
            </a:lvl1pPr>
            <a:lvl2pPr indent="-342900" lvl="1" marL="914400" marR="0" rtl="0" algn="l">
              <a:lnSpc>
                <a:spcPct val="90000"/>
              </a:lnSpc>
              <a:spcBef>
                <a:spcPts val="300"/>
              </a:spcBef>
              <a:spcAft>
                <a:spcPts val="0"/>
              </a:spcAft>
              <a:buClr>
                <a:schemeClr val="accent1"/>
              </a:buClr>
              <a:buSzPts val="1800"/>
              <a:buFont typeface="Noto Sans Symbols"/>
              <a:buChar char="●"/>
              <a:defRPr b="0" i="0" sz="1800" u="none" cap="none" strike="noStrike">
                <a:solidFill>
                  <a:srgbClr val="595959"/>
                </a:solidFill>
                <a:latin typeface="Century Schoolbook"/>
                <a:ea typeface="Century Schoolbook"/>
                <a:cs typeface="Century Schoolbook"/>
                <a:sym typeface="Century Schoolbook"/>
              </a:defRPr>
            </a:lvl2pPr>
            <a:lvl3pPr indent="-330200" lvl="2" marL="13716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595959"/>
                </a:solidFill>
                <a:latin typeface="Century Schoolbook"/>
                <a:ea typeface="Century Schoolbook"/>
                <a:cs typeface="Century Schoolbook"/>
                <a:sym typeface="Century Schoolbook"/>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9pPr>
          </a:lstStyle>
          <a:p/>
        </p:txBody>
      </p:sp>
      <p:sp>
        <p:nvSpPr>
          <p:cNvPr id="28" name="Google Shape;28;p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ADC5B8"/>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9" name="Google Shape;29;p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ADC5B8"/>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30" name="Google Shape;30;p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1pPr>
            <a:lvl2pPr indent="0" lvl="1"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2pPr>
            <a:lvl3pPr indent="0" lvl="2"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3pPr>
            <a:lvl4pPr indent="0" lvl="3"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4pPr>
            <a:lvl5pPr indent="0" lvl="4"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5pPr>
            <a:lvl6pPr indent="0" lvl="5"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6pPr>
            <a:lvl7pPr indent="0" lvl="6"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7pPr>
            <a:lvl8pPr indent="0" lvl="7"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8pPr>
            <a:lvl9pPr indent="0" lvl="8" marL="0" marR="0" rtl="0" algn="ctr">
              <a:spcBef>
                <a:spcPts val="0"/>
              </a:spcBef>
              <a:buNone/>
              <a:defRPr b="0" i="0" sz="3600" u="none" cap="none" strike="noStrike">
                <a:solidFill>
                  <a:srgbClr val="86A794"/>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youtube.com/watch?v=jKpF7vl9fgc"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49.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earth.google.com/web/@0,-3.87086457,-2.58453622a,22254872.7895846d,35y,0h,0t,0r" TargetMode="External"/><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jp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48.png"/><Relationship Id="rId5"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hyperlink" Target="https://www.worldwildlife.org/species/directory?direction=desc&amp;page=2&amp;sort=extinction_status" TargetMode="External"/><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5"/>
          <p:cNvSpPr txBox="1"/>
          <p:nvPr>
            <p:ph type="ctrTitle"/>
          </p:nvPr>
        </p:nvSpPr>
        <p:spPr>
          <a:xfrm>
            <a:off x="1261872" y="1177870"/>
            <a:ext cx="9418320" cy="4417018"/>
          </a:xfrm>
          <a:prstGeom prst="rect">
            <a:avLst/>
          </a:prstGeom>
          <a:noFill/>
          <a:ln>
            <a:noFill/>
          </a:ln>
        </p:spPr>
        <p:txBody>
          <a:bodyPr anchorCtr="0" anchor="b" bIns="45700" lIns="91425" spcFirstLastPara="1" rIns="91425" wrap="square" tIns="27425">
            <a:noAutofit/>
          </a:bodyPr>
          <a:lstStyle/>
          <a:p>
            <a:pPr indent="0" lvl="0" marL="0" rtl="0" algn="l">
              <a:lnSpc>
                <a:spcPct val="85000"/>
              </a:lnSpc>
              <a:spcBef>
                <a:spcPts val="0"/>
              </a:spcBef>
              <a:spcAft>
                <a:spcPts val="0"/>
              </a:spcAft>
              <a:buClr>
                <a:schemeClr val="lt1"/>
              </a:buClr>
              <a:buSzPts val="7200"/>
              <a:buFont typeface="Century Schoolbook"/>
              <a:buNone/>
            </a:pPr>
            <a:r>
              <a:rPr lang="en-US"/>
              <a:t>Megafauna</a:t>
            </a:r>
            <a:endParaRPr/>
          </a:p>
        </p:txBody>
      </p:sp>
      <p:sp>
        <p:nvSpPr>
          <p:cNvPr id="109" name="Google Shape;109;p15"/>
          <p:cNvSpPr txBox="1"/>
          <p:nvPr>
            <p:ph idx="1" type="subTitle"/>
          </p:nvPr>
        </p:nvSpPr>
        <p:spPr>
          <a:xfrm>
            <a:off x="1261872" y="5703376"/>
            <a:ext cx="9418320" cy="788864"/>
          </a:xfrm>
          <a:prstGeom prst="rect">
            <a:avLst/>
          </a:prstGeom>
          <a:noFill/>
          <a:ln>
            <a:noFill/>
          </a:ln>
        </p:spPr>
        <p:txBody>
          <a:bodyPr anchorCtr="0" anchor="t" bIns="45700" lIns="91425" spcFirstLastPara="1" rIns="91425" wrap="square" tIns="45700">
            <a:noAutofit/>
          </a:bodyPr>
          <a:lstStyle/>
          <a:p>
            <a:pPr indent="0" lvl="0" marL="0" rtl="0" algn="l">
              <a:lnSpc>
                <a:spcPct val="75000"/>
              </a:lnSpc>
              <a:spcBef>
                <a:spcPts val="0"/>
              </a:spcBef>
              <a:spcAft>
                <a:spcPts val="0"/>
              </a:spcAft>
              <a:buSzPts val="1628"/>
              <a:buNone/>
            </a:pPr>
            <a:r>
              <a:rPr lang="en-US" sz="2035"/>
              <a:t>Produced for: </a:t>
            </a:r>
            <a:r>
              <a:rPr lang="en-US" sz="2035"/>
              <a:t>[insert school name]</a:t>
            </a:r>
            <a:endParaRPr/>
          </a:p>
          <a:p>
            <a:pPr indent="0" lvl="0" marL="0" rtl="0" algn="l">
              <a:lnSpc>
                <a:spcPct val="75000"/>
              </a:lnSpc>
              <a:spcBef>
                <a:spcPts val="1600"/>
              </a:spcBef>
              <a:spcAft>
                <a:spcPts val="0"/>
              </a:spcAft>
              <a:buSzPts val="1628"/>
              <a:buNone/>
            </a:pPr>
            <a:r>
              <a:rPr lang="en-US" sz="2035"/>
              <a:t>Date downloaded: </a:t>
            </a:r>
            <a:r>
              <a:rPr lang="en-US" sz="2035"/>
              <a:t>[date downloaded]</a:t>
            </a:r>
            <a:endParaRPr/>
          </a:p>
        </p:txBody>
      </p:sp>
      <p:pic>
        <p:nvPicPr>
          <p:cNvPr id="110" name="Google Shape;110;p15"/>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111" name="Google Shape;111;p15"/>
          <p:cNvPicPr preferRelativeResize="0"/>
          <p:nvPr/>
        </p:nvPicPr>
        <p:blipFill>
          <a:blip r:embed="rId4">
            <a:alphaModFix/>
          </a:blip>
          <a:stretch>
            <a:fillRect/>
          </a:stretch>
        </p:blipFill>
        <p:spPr>
          <a:xfrm>
            <a:off x="858450" y="583238"/>
            <a:ext cx="2990850" cy="3790950"/>
          </a:xfrm>
          <a:prstGeom prst="rect">
            <a:avLst/>
          </a:prstGeom>
          <a:noFill/>
          <a:ln>
            <a:noFill/>
          </a:ln>
        </p:spPr>
      </p:pic>
      <p:pic>
        <p:nvPicPr>
          <p:cNvPr id="112" name="Google Shape;112;p15"/>
          <p:cNvPicPr preferRelativeResize="0"/>
          <p:nvPr/>
        </p:nvPicPr>
        <p:blipFill>
          <a:blip r:embed="rId5">
            <a:alphaModFix/>
          </a:blip>
          <a:stretch>
            <a:fillRect/>
          </a:stretch>
        </p:blipFill>
        <p:spPr>
          <a:xfrm>
            <a:off x="4251588" y="592763"/>
            <a:ext cx="3019425" cy="3771900"/>
          </a:xfrm>
          <a:prstGeom prst="rect">
            <a:avLst/>
          </a:prstGeom>
          <a:noFill/>
          <a:ln>
            <a:noFill/>
          </a:ln>
        </p:spPr>
      </p:pic>
      <p:pic>
        <p:nvPicPr>
          <p:cNvPr id="113" name="Google Shape;113;p15"/>
          <p:cNvPicPr preferRelativeResize="0"/>
          <p:nvPr/>
        </p:nvPicPr>
        <p:blipFill>
          <a:blip r:embed="rId6">
            <a:alphaModFix/>
          </a:blip>
          <a:stretch>
            <a:fillRect/>
          </a:stretch>
        </p:blipFill>
        <p:spPr>
          <a:xfrm>
            <a:off x="7673325" y="588000"/>
            <a:ext cx="3238500" cy="3781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There are 5 ways megafauna are important for a healthy planet</a:t>
            </a:r>
            <a:endParaRPr/>
          </a:p>
        </p:txBody>
      </p:sp>
      <p:sp>
        <p:nvSpPr>
          <p:cNvPr id="202" name="Google Shape;202;p24"/>
          <p:cNvSpPr txBox="1"/>
          <p:nvPr>
            <p:ph idx="1" type="body"/>
          </p:nvPr>
        </p:nvSpPr>
        <p:spPr>
          <a:xfrm>
            <a:off x="3254644" y="2526224"/>
            <a:ext cx="6602588" cy="3653913"/>
          </a:xfrm>
          <a:prstGeom prst="rect">
            <a:avLst/>
          </a:prstGeom>
          <a:noFill/>
          <a:ln>
            <a:noFill/>
          </a:ln>
        </p:spPr>
        <p:txBody>
          <a:bodyPr anchorCtr="0" anchor="t" bIns="45700" lIns="91425" spcFirstLastPara="1" rIns="91425" wrap="square" tIns="45700">
            <a:noAutofit/>
          </a:bodyPr>
          <a:lstStyle/>
          <a:p>
            <a:pPr indent="-457200" lvl="0" marL="457200" rtl="0" algn="l">
              <a:lnSpc>
                <a:spcPct val="95000"/>
              </a:lnSpc>
              <a:spcBef>
                <a:spcPts val="0"/>
              </a:spcBef>
              <a:spcAft>
                <a:spcPts val="0"/>
              </a:spcAft>
              <a:buSzPts val="1920"/>
              <a:buFont typeface="Century Schoolbook"/>
              <a:buAutoNum type="arabicPeriod"/>
            </a:pPr>
            <a:r>
              <a:rPr lang="en-US" sz="2400">
                <a:latin typeface="Helvetica Neue"/>
                <a:ea typeface="Helvetica Neue"/>
                <a:cs typeface="Helvetica Neue"/>
                <a:sym typeface="Helvetica Neue"/>
              </a:rPr>
              <a:t>Vegetation structure</a:t>
            </a:r>
            <a:endParaRPr/>
          </a:p>
          <a:p>
            <a:pPr indent="-457200" lvl="0" marL="457200" rtl="0" algn="l">
              <a:lnSpc>
                <a:spcPct val="95000"/>
              </a:lnSpc>
              <a:spcBef>
                <a:spcPts val="1600"/>
              </a:spcBef>
              <a:spcAft>
                <a:spcPts val="0"/>
              </a:spcAft>
              <a:buSzPts val="1920"/>
              <a:buFont typeface="Century Schoolbook"/>
              <a:buAutoNum type="arabicPeriod"/>
            </a:pPr>
            <a:r>
              <a:rPr lang="en-US" sz="2400">
                <a:latin typeface="Helvetica Neue"/>
                <a:ea typeface="Helvetica Neue"/>
                <a:cs typeface="Helvetica Neue"/>
                <a:sym typeface="Helvetica Neue"/>
              </a:rPr>
              <a:t>Food webs</a:t>
            </a:r>
            <a:endParaRPr/>
          </a:p>
          <a:p>
            <a:pPr indent="-457200" lvl="0" marL="457200" rtl="0" algn="l">
              <a:lnSpc>
                <a:spcPct val="95000"/>
              </a:lnSpc>
              <a:spcBef>
                <a:spcPts val="1600"/>
              </a:spcBef>
              <a:spcAft>
                <a:spcPts val="0"/>
              </a:spcAft>
              <a:buSzPts val="1920"/>
              <a:buFont typeface="Century Schoolbook"/>
              <a:buAutoNum type="arabicPeriod"/>
            </a:pPr>
            <a:r>
              <a:rPr lang="en-US" sz="2400">
                <a:latin typeface="Helvetica Neue"/>
                <a:ea typeface="Helvetica Neue"/>
                <a:cs typeface="Helvetica Neue"/>
                <a:sym typeface="Helvetica Neue"/>
              </a:rPr>
              <a:t>Plant composition</a:t>
            </a:r>
            <a:endParaRPr/>
          </a:p>
          <a:p>
            <a:pPr indent="-457200" lvl="0" marL="457200" rtl="0" algn="l">
              <a:lnSpc>
                <a:spcPct val="95000"/>
              </a:lnSpc>
              <a:spcBef>
                <a:spcPts val="1600"/>
              </a:spcBef>
              <a:spcAft>
                <a:spcPts val="0"/>
              </a:spcAft>
              <a:buSzPts val="1920"/>
              <a:buFont typeface="Century Schoolbook"/>
              <a:buAutoNum type="arabicPeriod"/>
            </a:pPr>
            <a:r>
              <a:rPr lang="en-US" sz="2400">
                <a:latin typeface="Helvetica Neue"/>
                <a:ea typeface="Helvetica Neue"/>
                <a:cs typeface="Helvetica Neue"/>
                <a:sym typeface="Helvetica Neue"/>
              </a:rPr>
              <a:t>Soil fertility</a:t>
            </a:r>
            <a:endParaRPr/>
          </a:p>
          <a:p>
            <a:pPr indent="-457200" lvl="0" marL="457200" rtl="0" algn="l">
              <a:lnSpc>
                <a:spcPct val="95000"/>
              </a:lnSpc>
              <a:spcBef>
                <a:spcPts val="1600"/>
              </a:spcBef>
              <a:spcAft>
                <a:spcPts val="0"/>
              </a:spcAft>
              <a:buSzPts val="1920"/>
              <a:buFont typeface="Century Schoolbook"/>
              <a:buAutoNum type="arabicPeriod"/>
            </a:pPr>
            <a:r>
              <a:rPr lang="en-US" sz="2400">
                <a:latin typeface="Helvetica Neue"/>
                <a:ea typeface="Helvetica Neue"/>
                <a:cs typeface="Helvetica Neue"/>
                <a:sym typeface="Helvetica Neue"/>
              </a:rPr>
              <a:t>Global climate</a:t>
            </a:r>
            <a:endParaRPr/>
          </a:p>
        </p:txBody>
      </p:sp>
      <p:pic>
        <p:nvPicPr>
          <p:cNvPr id="203" name="Google Shape;203;p24"/>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209" name="Google Shape;209;p25"/>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1. Vegetation structure </a:t>
            </a:r>
            <a:br>
              <a:rPr lang="en-US"/>
            </a:br>
            <a:endParaRPr/>
          </a:p>
        </p:txBody>
      </p:sp>
      <p:sp>
        <p:nvSpPr>
          <p:cNvPr id="210" name="Google Shape;210;p25"/>
          <p:cNvSpPr txBox="1"/>
          <p:nvPr>
            <p:ph idx="1" type="body"/>
          </p:nvPr>
        </p:nvSpPr>
        <p:spPr>
          <a:xfrm>
            <a:off x="1261872" y="1691322"/>
            <a:ext cx="9692640" cy="617925"/>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SzPts val="1920"/>
              <a:buChar char="•"/>
            </a:pPr>
            <a:r>
              <a:rPr lang="en-US" sz="2400">
                <a:latin typeface="Helvetica Neue"/>
                <a:ea typeface="Helvetica Neue"/>
                <a:cs typeface="Helvetica Neue"/>
                <a:sym typeface="Helvetica Neue"/>
              </a:rPr>
              <a:t>Big animals are powerful. </a:t>
            </a:r>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p:txBody>
      </p:sp>
      <p:sp>
        <p:nvSpPr>
          <p:cNvPr id="211" name="Google Shape;211;p25"/>
          <p:cNvSpPr txBox="1"/>
          <p:nvPr/>
        </p:nvSpPr>
        <p:spPr>
          <a:xfrm>
            <a:off x="1261871" y="3007708"/>
            <a:ext cx="5696867" cy="123585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b="0" i="0" lang="en-US" sz="2400" u="none" cap="none" strike="noStrike">
                <a:solidFill>
                  <a:srgbClr val="595959"/>
                </a:solidFill>
                <a:latin typeface="Helvetica Neue"/>
                <a:ea typeface="Helvetica Neue"/>
                <a:cs typeface="Helvetica Neue"/>
                <a:sym typeface="Helvetica Neue"/>
              </a:rPr>
              <a:t>For example, an elephant’s trunk has over 100,000 muscles. This helps it rip trees straight from the ground. </a:t>
            </a:r>
            <a:endParaRPr/>
          </a:p>
          <a:p>
            <a:pPr indent="-60959" lvl="0" marL="182880" marR="0" rtl="0" algn="l">
              <a:lnSpc>
                <a:spcPct val="95000"/>
              </a:lnSpc>
              <a:spcBef>
                <a:spcPts val="1600"/>
              </a:spcBef>
              <a:spcAft>
                <a:spcPts val="0"/>
              </a:spcAft>
              <a:buClr>
                <a:schemeClr val="accent1"/>
              </a:buClr>
              <a:buSzPts val="1920"/>
              <a:buFont typeface="Arial"/>
              <a:buNone/>
            </a:pPr>
            <a:r>
              <a:t/>
            </a:r>
            <a:endParaRPr b="0" i="0" sz="2400" u="none" cap="none" strike="noStrike">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b="0" i="0" sz="2400" u="none" cap="none" strike="noStrike">
              <a:solidFill>
                <a:srgbClr val="595959"/>
              </a:solidFill>
              <a:latin typeface="Helvetica Neue"/>
              <a:ea typeface="Helvetica Neue"/>
              <a:cs typeface="Helvetica Neue"/>
              <a:sym typeface="Helvetica Neue"/>
            </a:endParaRPr>
          </a:p>
        </p:txBody>
      </p:sp>
      <p:sp>
        <p:nvSpPr>
          <p:cNvPr id="212" name="Google Shape;212;p25"/>
          <p:cNvSpPr txBox="1"/>
          <p:nvPr/>
        </p:nvSpPr>
        <p:spPr>
          <a:xfrm>
            <a:off x="1261871" y="4958160"/>
            <a:ext cx="5696867" cy="123585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b="0" i="0" lang="en-US" sz="2400" u="none" cap="none" strike="noStrike">
                <a:solidFill>
                  <a:srgbClr val="595959"/>
                </a:solidFill>
                <a:latin typeface="Helvetica Neue"/>
                <a:ea typeface="Helvetica Neue"/>
                <a:cs typeface="Helvetica Neue"/>
                <a:sym typeface="Helvetica Neue"/>
              </a:rPr>
              <a:t>All those broken trees provide opportunities for other animals and plants to thrive. </a:t>
            </a:r>
            <a:endParaRPr/>
          </a:p>
          <a:p>
            <a:pPr indent="-60959" lvl="0" marL="182880" marR="0" rtl="0" algn="l">
              <a:lnSpc>
                <a:spcPct val="95000"/>
              </a:lnSpc>
              <a:spcBef>
                <a:spcPts val="1600"/>
              </a:spcBef>
              <a:spcAft>
                <a:spcPts val="0"/>
              </a:spcAft>
              <a:buClr>
                <a:schemeClr val="accent1"/>
              </a:buClr>
              <a:buSzPts val="1920"/>
              <a:buFont typeface="Arial"/>
              <a:buNone/>
            </a:pPr>
            <a:r>
              <a:t/>
            </a:r>
            <a:endParaRPr b="0" i="0" sz="2400" u="none" cap="none" strike="noStrike">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b="0" i="0" sz="2400" u="none" cap="none" strike="noStrike">
              <a:solidFill>
                <a:srgbClr val="595959"/>
              </a:solidFill>
              <a:latin typeface="Helvetica Neue"/>
              <a:ea typeface="Helvetica Neue"/>
              <a:cs typeface="Helvetica Neue"/>
              <a:sym typeface="Helvetica Neue"/>
            </a:endParaRPr>
          </a:p>
        </p:txBody>
      </p:sp>
      <p:pic>
        <p:nvPicPr>
          <p:cNvPr id="213" name="Google Shape;213;p25"/>
          <p:cNvPicPr preferRelativeResize="0"/>
          <p:nvPr/>
        </p:nvPicPr>
        <p:blipFill>
          <a:blip r:embed="rId4">
            <a:alphaModFix/>
          </a:blip>
          <a:stretch>
            <a:fillRect/>
          </a:stretch>
        </p:blipFill>
        <p:spPr>
          <a:xfrm>
            <a:off x="7239188" y="1360247"/>
            <a:ext cx="3590925" cy="2438400"/>
          </a:xfrm>
          <a:prstGeom prst="rect">
            <a:avLst/>
          </a:prstGeom>
          <a:noFill/>
          <a:ln>
            <a:noFill/>
          </a:ln>
        </p:spPr>
      </p:pic>
      <p:pic>
        <p:nvPicPr>
          <p:cNvPr id="214" name="Google Shape;214;p25"/>
          <p:cNvPicPr preferRelativeResize="0"/>
          <p:nvPr/>
        </p:nvPicPr>
        <p:blipFill>
          <a:blip r:embed="rId5">
            <a:alphaModFix/>
          </a:blip>
          <a:stretch>
            <a:fillRect/>
          </a:stretch>
        </p:blipFill>
        <p:spPr>
          <a:xfrm>
            <a:off x="7239188" y="3975322"/>
            <a:ext cx="3590925" cy="229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131243" y="450147"/>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So, what is the largest herbivore that lives near [insert school name]</a:t>
            </a:r>
            <a:endParaRPr/>
          </a:p>
        </p:txBody>
      </p:sp>
      <p:pic>
        <p:nvPicPr>
          <p:cNvPr id="220" name="Google Shape;220;p26"/>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221" name="Google Shape;221;p26"/>
          <p:cNvPicPr preferRelativeResize="0"/>
          <p:nvPr/>
        </p:nvPicPr>
        <p:blipFill rotWithShape="1">
          <a:blip r:embed="rId4">
            <a:alphaModFix/>
          </a:blip>
          <a:srcRect b="0" l="0" r="0" t="0"/>
          <a:stretch/>
        </p:blipFill>
        <p:spPr>
          <a:xfrm>
            <a:off x="3049788" y="1946025"/>
            <a:ext cx="5059036" cy="4183838"/>
          </a:xfrm>
          <a:prstGeom prst="rect">
            <a:avLst/>
          </a:prstGeom>
          <a:noFill/>
          <a:ln>
            <a:noFill/>
          </a:ln>
        </p:spPr>
      </p:pic>
      <p:sp>
        <p:nvSpPr>
          <p:cNvPr id="222" name="Google Shape;222;p26"/>
          <p:cNvSpPr txBox="1"/>
          <p:nvPr/>
        </p:nvSpPr>
        <p:spPr>
          <a:xfrm>
            <a:off x="5739247" y="52335"/>
            <a:ext cx="53663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Note: A herbivore is an animal that eats only plants</a:t>
            </a:r>
            <a:endParaRPr/>
          </a:p>
        </p:txBody>
      </p:sp>
      <p:sp>
        <p:nvSpPr>
          <p:cNvPr id="223" name="Google Shape;223;p26"/>
          <p:cNvSpPr txBox="1"/>
          <p:nvPr/>
        </p:nvSpPr>
        <p:spPr>
          <a:xfrm>
            <a:off x="2376600" y="6196825"/>
            <a:ext cx="6327600" cy="66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[insert name largest herbivore]</a:t>
            </a:r>
            <a:endParaRPr sz="1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Weighing in at </a:t>
            </a:r>
            <a:r>
              <a:rPr lang="en-US" sz="1800">
                <a:solidFill>
                  <a:schemeClr val="dk1"/>
                </a:solidFill>
                <a:latin typeface="Helvetica Neue"/>
                <a:ea typeface="Helvetica Neue"/>
                <a:cs typeface="Helvetica Neue"/>
                <a:sym typeface="Helvetica Neue"/>
              </a:rPr>
              <a:t>[insert body mass from csv 1]</a:t>
            </a:r>
            <a:r>
              <a:rPr lang="en-US" sz="1800">
                <a:solidFill>
                  <a:schemeClr val="dk1"/>
                </a:solidFill>
                <a:latin typeface="Helvetica Neue"/>
                <a:ea typeface="Helvetica Neue"/>
                <a:cs typeface="Helvetica Neue"/>
                <a:sym typeface="Helvetica Neue"/>
              </a:rPr>
              <a:t> kg</a:t>
            </a:r>
            <a:endParaRPr/>
          </a:p>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75350" y="262400"/>
            <a:ext cx="10851900" cy="142890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How about the second largest herbivore near [insert school name]?</a:t>
            </a:r>
            <a:endParaRPr/>
          </a:p>
        </p:txBody>
      </p:sp>
      <p:pic>
        <p:nvPicPr>
          <p:cNvPr id="229" name="Google Shape;229;p27"/>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230" name="Google Shape;230;p27"/>
          <p:cNvPicPr preferRelativeResize="0"/>
          <p:nvPr/>
        </p:nvPicPr>
        <p:blipFill rotWithShape="1">
          <a:blip r:embed="rId4">
            <a:alphaModFix/>
          </a:blip>
          <a:srcRect b="0" l="0" r="0" t="0"/>
          <a:stretch/>
        </p:blipFill>
        <p:spPr>
          <a:xfrm>
            <a:off x="2818089" y="1691303"/>
            <a:ext cx="5269875" cy="4358200"/>
          </a:xfrm>
          <a:prstGeom prst="rect">
            <a:avLst/>
          </a:prstGeom>
          <a:noFill/>
          <a:ln>
            <a:noFill/>
          </a:ln>
        </p:spPr>
      </p:pic>
      <p:sp>
        <p:nvSpPr>
          <p:cNvPr id="231" name="Google Shape;231;p27"/>
          <p:cNvSpPr txBox="1"/>
          <p:nvPr/>
        </p:nvSpPr>
        <p:spPr>
          <a:xfrm>
            <a:off x="2373525" y="6096125"/>
            <a:ext cx="6159000" cy="66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[insert name second largest herbivore]</a:t>
            </a:r>
            <a:endParaRPr sz="1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Weighing in at </a:t>
            </a:r>
            <a:r>
              <a:rPr lang="en-US" sz="1800">
                <a:solidFill>
                  <a:schemeClr val="dk1"/>
                </a:solidFill>
                <a:latin typeface="Helvetica Neue"/>
                <a:ea typeface="Helvetica Neue"/>
                <a:cs typeface="Helvetica Neue"/>
                <a:sym typeface="Helvetica Neue"/>
              </a:rPr>
              <a:t>[insert body mass from csv 2]</a:t>
            </a:r>
            <a:r>
              <a:rPr lang="en-US" sz="1800">
                <a:solidFill>
                  <a:schemeClr val="dk1"/>
                </a:solidFill>
                <a:latin typeface="Helvetica Neue"/>
                <a:ea typeface="Helvetica Neue"/>
                <a:cs typeface="Helvetica Neue"/>
                <a:sym typeface="Helvetica Neue"/>
              </a:rPr>
              <a:t> kg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998401" y="340963"/>
            <a:ext cx="9692640" cy="1635777"/>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But in the past, these large herbivores also used to live near </a:t>
            </a:r>
            <a:r>
              <a:rPr lang="en-US" sz="3959"/>
              <a:t>[insert school name]</a:t>
            </a:r>
            <a:endParaRPr/>
          </a:p>
        </p:txBody>
      </p:sp>
      <p:pic>
        <p:nvPicPr>
          <p:cNvPr id="237" name="Google Shape;237;p28"/>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238" name="Google Shape;238;p28"/>
          <p:cNvPicPr preferRelativeResize="0"/>
          <p:nvPr/>
        </p:nvPicPr>
        <p:blipFill rotWithShape="1">
          <a:blip r:embed="rId4">
            <a:alphaModFix/>
          </a:blip>
          <a:srcRect b="0" l="0" r="0" t="0"/>
          <a:stretch/>
        </p:blipFill>
        <p:spPr>
          <a:xfrm>
            <a:off x="1324225" y="1976751"/>
            <a:ext cx="2252043" cy="1862450"/>
          </a:xfrm>
          <a:prstGeom prst="rect">
            <a:avLst/>
          </a:prstGeom>
          <a:noFill/>
          <a:ln>
            <a:noFill/>
          </a:ln>
        </p:spPr>
      </p:pic>
      <p:sp>
        <p:nvSpPr>
          <p:cNvPr id="239" name="Google Shape;239;p28"/>
          <p:cNvSpPr txBox="1"/>
          <p:nvPr/>
        </p:nvSpPr>
        <p:spPr>
          <a:xfrm>
            <a:off x="1095255" y="3834507"/>
            <a:ext cx="28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herbivore 1]</a:t>
            </a:r>
            <a:endParaRPr/>
          </a:p>
        </p:txBody>
      </p:sp>
      <p:sp>
        <p:nvSpPr>
          <p:cNvPr id="240" name="Google Shape;240;p28"/>
          <p:cNvSpPr txBox="1"/>
          <p:nvPr/>
        </p:nvSpPr>
        <p:spPr>
          <a:xfrm>
            <a:off x="4103570" y="3834512"/>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herbivore 2]</a:t>
            </a:r>
            <a:endParaRPr/>
          </a:p>
        </p:txBody>
      </p:sp>
      <p:sp>
        <p:nvSpPr>
          <p:cNvPr id="241" name="Google Shape;241;p28"/>
          <p:cNvSpPr txBox="1"/>
          <p:nvPr/>
        </p:nvSpPr>
        <p:spPr>
          <a:xfrm>
            <a:off x="7111870" y="3834507"/>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herbivore 3]</a:t>
            </a:r>
            <a:endParaRPr/>
          </a:p>
        </p:txBody>
      </p:sp>
      <p:sp>
        <p:nvSpPr>
          <p:cNvPr id="242" name="Google Shape;242;p28"/>
          <p:cNvSpPr txBox="1"/>
          <p:nvPr/>
        </p:nvSpPr>
        <p:spPr>
          <a:xfrm>
            <a:off x="1092376" y="6206088"/>
            <a:ext cx="28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herbivore 4]</a:t>
            </a:r>
            <a:endParaRPr/>
          </a:p>
        </p:txBody>
      </p:sp>
      <p:sp>
        <p:nvSpPr>
          <p:cNvPr id="243" name="Google Shape;243;p28"/>
          <p:cNvSpPr txBox="1"/>
          <p:nvPr/>
        </p:nvSpPr>
        <p:spPr>
          <a:xfrm>
            <a:off x="4103570" y="6213509"/>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herbivore 5]</a:t>
            </a:r>
            <a:endParaRPr/>
          </a:p>
        </p:txBody>
      </p:sp>
      <p:sp>
        <p:nvSpPr>
          <p:cNvPr id="244" name="Google Shape;244;p28"/>
          <p:cNvSpPr txBox="1"/>
          <p:nvPr/>
        </p:nvSpPr>
        <p:spPr>
          <a:xfrm>
            <a:off x="7111870" y="6213509"/>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herbivore 6]</a:t>
            </a:r>
            <a:endParaRPr/>
          </a:p>
        </p:txBody>
      </p:sp>
      <p:pic>
        <p:nvPicPr>
          <p:cNvPr id="245" name="Google Shape;245;p28"/>
          <p:cNvPicPr preferRelativeResize="0"/>
          <p:nvPr/>
        </p:nvPicPr>
        <p:blipFill rotWithShape="1">
          <a:blip r:embed="rId4">
            <a:alphaModFix/>
          </a:blip>
          <a:srcRect b="0" l="0" r="0" t="0"/>
          <a:stretch/>
        </p:blipFill>
        <p:spPr>
          <a:xfrm>
            <a:off x="1324225" y="4351051"/>
            <a:ext cx="2252043" cy="1862450"/>
          </a:xfrm>
          <a:prstGeom prst="rect">
            <a:avLst/>
          </a:prstGeom>
          <a:noFill/>
          <a:ln>
            <a:noFill/>
          </a:ln>
        </p:spPr>
      </p:pic>
      <p:pic>
        <p:nvPicPr>
          <p:cNvPr id="246" name="Google Shape;246;p28"/>
          <p:cNvPicPr preferRelativeResize="0"/>
          <p:nvPr/>
        </p:nvPicPr>
        <p:blipFill rotWithShape="1">
          <a:blip r:embed="rId4">
            <a:alphaModFix/>
          </a:blip>
          <a:srcRect b="0" l="0" r="0" t="0"/>
          <a:stretch/>
        </p:blipFill>
        <p:spPr>
          <a:xfrm>
            <a:off x="4411138" y="4351051"/>
            <a:ext cx="2252043" cy="1862450"/>
          </a:xfrm>
          <a:prstGeom prst="rect">
            <a:avLst/>
          </a:prstGeom>
          <a:noFill/>
          <a:ln>
            <a:noFill/>
          </a:ln>
        </p:spPr>
      </p:pic>
      <p:pic>
        <p:nvPicPr>
          <p:cNvPr id="247" name="Google Shape;247;p28"/>
          <p:cNvPicPr preferRelativeResize="0"/>
          <p:nvPr/>
        </p:nvPicPr>
        <p:blipFill rotWithShape="1">
          <a:blip r:embed="rId4">
            <a:alphaModFix/>
          </a:blip>
          <a:srcRect b="0" l="0" r="0" t="0"/>
          <a:stretch/>
        </p:blipFill>
        <p:spPr>
          <a:xfrm>
            <a:off x="4411138" y="1976751"/>
            <a:ext cx="2252043" cy="1862450"/>
          </a:xfrm>
          <a:prstGeom prst="rect">
            <a:avLst/>
          </a:prstGeom>
          <a:noFill/>
          <a:ln>
            <a:noFill/>
          </a:ln>
        </p:spPr>
      </p:pic>
      <p:pic>
        <p:nvPicPr>
          <p:cNvPr id="248" name="Google Shape;248;p28"/>
          <p:cNvPicPr preferRelativeResize="0"/>
          <p:nvPr/>
        </p:nvPicPr>
        <p:blipFill rotWithShape="1">
          <a:blip r:embed="rId4">
            <a:alphaModFix/>
          </a:blip>
          <a:srcRect b="0" l="0" r="0" t="0"/>
          <a:stretch/>
        </p:blipFill>
        <p:spPr>
          <a:xfrm>
            <a:off x="7336625" y="1976751"/>
            <a:ext cx="2252043" cy="1862450"/>
          </a:xfrm>
          <a:prstGeom prst="rect">
            <a:avLst/>
          </a:prstGeom>
          <a:noFill/>
          <a:ln>
            <a:noFill/>
          </a:ln>
        </p:spPr>
      </p:pic>
      <p:pic>
        <p:nvPicPr>
          <p:cNvPr id="249" name="Google Shape;249;p28"/>
          <p:cNvPicPr preferRelativeResize="0"/>
          <p:nvPr/>
        </p:nvPicPr>
        <p:blipFill rotWithShape="1">
          <a:blip r:embed="rId4">
            <a:alphaModFix/>
          </a:blip>
          <a:srcRect b="0" l="0" r="0" t="0"/>
          <a:stretch/>
        </p:blipFill>
        <p:spPr>
          <a:xfrm>
            <a:off x="7336625" y="4351051"/>
            <a:ext cx="2252043" cy="186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29"/>
          <p:cNvPicPr preferRelativeResize="0"/>
          <p:nvPr/>
        </p:nvPicPr>
        <p:blipFill>
          <a:blip r:embed="rId3">
            <a:alphaModFix/>
          </a:blip>
          <a:stretch>
            <a:fillRect/>
          </a:stretch>
        </p:blipFill>
        <p:spPr>
          <a:xfrm>
            <a:off x="1477450" y="1664312"/>
            <a:ext cx="8199075" cy="5069775"/>
          </a:xfrm>
          <a:prstGeom prst="rect">
            <a:avLst/>
          </a:prstGeom>
          <a:noFill/>
          <a:ln>
            <a:noFill/>
          </a:ln>
        </p:spPr>
      </p:pic>
      <p:sp>
        <p:nvSpPr>
          <p:cNvPr id="256" name="Google Shape;256;p29"/>
          <p:cNvSpPr txBox="1"/>
          <p:nvPr>
            <p:ph type="title"/>
          </p:nvPr>
        </p:nvSpPr>
        <p:spPr>
          <a:xfrm>
            <a:off x="1246374" y="728419"/>
            <a:ext cx="9692640" cy="1782305"/>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In total, [</a:t>
            </a:r>
            <a:r>
              <a:rPr lang="en-US" sz="3959"/>
              <a:t>herbExt</a:t>
            </a:r>
            <a:r>
              <a:rPr lang="en-US" sz="3959"/>
              <a:t>]% of herbivores &gt;1kg have gone extinct near [insert school name]. </a:t>
            </a:r>
            <a:br>
              <a:rPr lang="en-US" sz="3959"/>
            </a:br>
            <a:endParaRPr sz="3959"/>
          </a:p>
        </p:txBody>
      </p:sp>
      <p:pic>
        <p:nvPicPr>
          <p:cNvPr id="257" name="Google Shape;257;p29"/>
          <p:cNvPicPr preferRelativeResize="0"/>
          <p:nvPr/>
        </p:nvPicPr>
        <p:blipFill rotWithShape="1">
          <a:blip r:embed="rId4">
            <a:alphaModFix/>
          </a:blip>
          <a:srcRect b="0" l="0" r="0" t="0"/>
          <a:stretch/>
        </p:blipFill>
        <p:spPr>
          <a:xfrm>
            <a:off x="11256665" y="-6973"/>
            <a:ext cx="1012825" cy="890380"/>
          </a:xfrm>
          <a:prstGeom prst="rect">
            <a:avLst/>
          </a:prstGeom>
          <a:noFill/>
          <a:ln>
            <a:noFill/>
          </a:ln>
        </p:spPr>
      </p:pic>
      <p:sp>
        <p:nvSpPr>
          <p:cNvPr id="258" name="Google Shape;258;p29"/>
          <p:cNvSpPr txBox="1"/>
          <p:nvPr/>
        </p:nvSpPr>
        <p:spPr>
          <a:xfrm rot="-5400000">
            <a:off x="201800" y="3910450"/>
            <a:ext cx="3557400" cy="57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US" sz="2400">
                <a:solidFill>
                  <a:srgbClr val="595959"/>
                </a:solidFill>
                <a:latin typeface="Helvetica Neue"/>
                <a:ea typeface="Helvetica Neue"/>
                <a:cs typeface="Helvetica Neue"/>
                <a:sym typeface="Helvetica Neue"/>
              </a:rPr>
              <a:t>Number of Herbivores    </a:t>
            </a:r>
            <a:endParaRPr/>
          </a:p>
        </p:txBody>
      </p:sp>
      <p:sp>
        <p:nvSpPr>
          <p:cNvPr id="259" name="Google Shape;259;p29"/>
          <p:cNvSpPr txBox="1"/>
          <p:nvPr/>
        </p:nvSpPr>
        <p:spPr>
          <a:xfrm>
            <a:off x="3450138" y="5977900"/>
            <a:ext cx="4253700" cy="57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US" sz="2400">
                <a:solidFill>
                  <a:srgbClr val="595959"/>
                </a:solidFill>
                <a:latin typeface="Helvetica Neue"/>
                <a:ea typeface="Helvetica Neue"/>
                <a:cs typeface="Helvetica Neue"/>
                <a:sym typeface="Helvetica Neue"/>
              </a:rPr>
              <a:t>Non-extinct               Extinct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2. The food web</a:t>
            </a:r>
            <a:br>
              <a:rPr lang="en-US"/>
            </a:br>
            <a:endParaRPr/>
          </a:p>
        </p:txBody>
      </p:sp>
      <p:pic>
        <p:nvPicPr>
          <p:cNvPr id="265" name="Google Shape;265;p30"/>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266" name="Google Shape;266;p30"/>
          <p:cNvSpPr txBox="1"/>
          <p:nvPr>
            <p:ph idx="1" type="body"/>
          </p:nvPr>
        </p:nvSpPr>
        <p:spPr>
          <a:xfrm>
            <a:off x="1261872" y="1691322"/>
            <a:ext cx="9692640" cy="617925"/>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SzPts val="1920"/>
              <a:buChar char="•"/>
            </a:pPr>
            <a:r>
              <a:rPr lang="en-US" sz="2400">
                <a:latin typeface="Helvetica Neue"/>
                <a:ea typeface="Helvetica Neue"/>
                <a:cs typeface="Helvetica Neue"/>
                <a:sym typeface="Helvetica Neue"/>
              </a:rPr>
              <a:t>Big predators eat a lot of other animals. </a:t>
            </a:r>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p:txBody>
      </p:sp>
      <p:sp>
        <p:nvSpPr>
          <p:cNvPr id="267" name="Google Shape;267;p30"/>
          <p:cNvSpPr txBox="1"/>
          <p:nvPr/>
        </p:nvSpPr>
        <p:spPr>
          <a:xfrm>
            <a:off x="1261871" y="2504111"/>
            <a:ext cx="5530815" cy="2285603"/>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For example, a single polar bear can eat over 50 seals each year. Their stomachs are large enough to hold 80 kg of food in one go. That’s 40x more than the average adult human can!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268" name="Google Shape;268;p30"/>
          <p:cNvSpPr txBox="1"/>
          <p:nvPr/>
        </p:nvSpPr>
        <p:spPr>
          <a:xfrm>
            <a:off x="1261871" y="4958160"/>
            <a:ext cx="5696867" cy="123585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All that eating controls prey numbers, the effects of which trickle through the entire food web.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pic>
        <p:nvPicPr>
          <p:cNvPr id="269" name="Google Shape;269;p30"/>
          <p:cNvPicPr preferRelativeResize="0"/>
          <p:nvPr/>
        </p:nvPicPr>
        <p:blipFill>
          <a:blip r:embed="rId4">
            <a:alphaModFix/>
          </a:blip>
          <a:stretch>
            <a:fillRect/>
          </a:stretch>
        </p:blipFill>
        <p:spPr>
          <a:xfrm>
            <a:off x="7134951" y="1040097"/>
            <a:ext cx="3924300" cy="2619375"/>
          </a:xfrm>
          <a:prstGeom prst="rect">
            <a:avLst/>
          </a:prstGeom>
          <a:noFill/>
          <a:ln>
            <a:noFill/>
          </a:ln>
        </p:spPr>
      </p:pic>
      <p:pic>
        <p:nvPicPr>
          <p:cNvPr id="270" name="Google Shape;270;p30"/>
          <p:cNvPicPr preferRelativeResize="0"/>
          <p:nvPr/>
        </p:nvPicPr>
        <p:blipFill>
          <a:blip r:embed="rId5">
            <a:alphaModFix/>
          </a:blip>
          <a:stretch>
            <a:fillRect/>
          </a:stretch>
        </p:blipFill>
        <p:spPr>
          <a:xfrm>
            <a:off x="7111138" y="3901522"/>
            <a:ext cx="3971925" cy="237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1"/>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276" name="Google Shape;276;p3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In this way, wolves help the trees grow…</a:t>
            </a:r>
            <a:endParaRPr/>
          </a:p>
        </p:txBody>
      </p:sp>
      <p:pic>
        <p:nvPicPr>
          <p:cNvPr id="277" name="Google Shape;277;p31"/>
          <p:cNvPicPr preferRelativeResize="0"/>
          <p:nvPr/>
        </p:nvPicPr>
        <p:blipFill>
          <a:blip r:embed="rId4">
            <a:alphaModFix/>
          </a:blip>
          <a:stretch>
            <a:fillRect/>
          </a:stretch>
        </p:blipFill>
        <p:spPr>
          <a:xfrm>
            <a:off x="2661075" y="1805322"/>
            <a:ext cx="6869844" cy="48618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283" name="Google Shape;283;p32"/>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 and otters help the sea kelp!</a:t>
            </a:r>
            <a:br>
              <a:rPr lang="en-US"/>
            </a:br>
            <a:endParaRPr/>
          </a:p>
        </p:txBody>
      </p:sp>
      <p:pic>
        <p:nvPicPr>
          <p:cNvPr id="284" name="Google Shape;284;p32"/>
          <p:cNvPicPr preferRelativeResize="0"/>
          <p:nvPr/>
        </p:nvPicPr>
        <p:blipFill>
          <a:blip r:embed="rId4">
            <a:alphaModFix/>
          </a:blip>
          <a:stretch>
            <a:fillRect/>
          </a:stretch>
        </p:blipFill>
        <p:spPr>
          <a:xfrm>
            <a:off x="2177825" y="1344725"/>
            <a:ext cx="7836349" cy="5079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1240101" y="51112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So, what is the largest predator that lives near [insert school name]</a:t>
            </a:r>
            <a:endParaRPr/>
          </a:p>
        </p:txBody>
      </p:sp>
      <p:pic>
        <p:nvPicPr>
          <p:cNvPr id="290" name="Google Shape;290;p33"/>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291" name="Google Shape;291;p33"/>
          <p:cNvPicPr preferRelativeResize="0"/>
          <p:nvPr/>
        </p:nvPicPr>
        <p:blipFill rotWithShape="1">
          <a:blip r:embed="rId4">
            <a:alphaModFix/>
          </a:blip>
          <a:srcRect b="0" l="0" r="0" t="0"/>
          <a:stretch/>
        </p:blipFill>
        <p:spPr>
          <a:xfrm>
            <a:off x="3126178" y="1940047"/>
            <a:ext cx="4965165" cy="4106225"/>
          </a:xfrm>
          <a:prstGeom prst="rect">
            <a:avLst/>
          </a:prstGeom>
          <a:noFill/>
          <a:ln>
            <a:noFill/>
          </a:ln>
        </p:spPr>
      </p:pic>
      <p:sp>
        <p:nvSpPr>
          <p:cNvPr id="292" name="Google Shape;292;p33"/>
          <p:cNvSpPr txBox="1"/>
          <p:nvPr/>
        </p:nvSpPr>
        <p:spPr>
          <a:xfrm>
            <a:off x="5734889" y="77727"/>
            <a:ext cx="55458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Note: A predator is an animal that eats other animals</a:t>
            </a:r>
            <a:endParaRPr/>
          </a:p>
        </p:txBody>
      </p:sp>
      <p:sp>
        <p:nvSpPr>
          <p:cNvPr id="293" name="Google Shape;293;p33"/>
          <p:cNvSpPr txBox="1"/>
          <p:nvPr/>
        </p:nvSpPr>
        <p:spPr>
          <a:xfrm>
            <a:off x="2453575" y="6046275"/>
            <a:ext cx="6186000" cy="746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Helvetica Neue"/>
                <a:ea typeface="Helvetica Neue"/>
                <a:cs typeface="Helvetica Neue"/>
                <a:sym typeface="Helvetica Neue"/>
              </a:rPr>
              <a:t>[insert name largest predator]</a:t>
            </a:r>
            <a:endParaRPr sz="20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2000">
                <a:solidFill>
                  <a:schemeClr val="dk1"/>
                </a:solidFill>
                <a:latin typeface="Helvetica Neue"/>
                <a:ea typeface="Helvetica Neue"/>
                <a:cs typeface="Helvetica Neue"/>
                <a:sym typeface="Helvetica Neue"/>
              </a:rPr>
              <a:t>Weighing in at [insert body mass from csv 3] kg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16" title="Biodiversity_intro_video">
            <a:hlinkClick r:id="rId3"/>
          </p:cNvPr>
          <p:cNvPicPr preferRelativeResize="0"/>
          <p:nvPr/>
        </p:nvPicPr>
        <p:blipFill>
          <a:blip r:embed="rId4">
            <a:alphaModFix/>
          </a:blip>
          <a:stretch>
            <a:fillRect/>
          </a:stretch>
        </p:blipFill>
        <p:spPr>
          <a:xfrm>
            <a:off x="1063375" y="0"/>
            <a:ext cx="9144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How about the second largest predator near [insert school name]?</a:t>
            </a:r>
            <a:endParaRPr/>
          </a:p>
        </p:txBody>
      </p:sp>
      <p:pic>
        <p:nvPicPr>
          <p:cNvPr id="299" name="Google Shape;299;p34"/>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300" name="Google Shape;300;p34"/>
          <p:cNvPicPr preferRelativeResize="0"/>
          <p:nvPr/>
        </p:nvPicPr>
        <p:blipFill rotWithShape="1">
          <a:blip r:embed="rId4">
            <a:alphaModFix/>
          </a:blip>
          <a:srcRect b="0" l="0" r="0" t="0"/>
          <a:stretch/>
        </p:blipFill>
        <p:spPr>
          <a:xfrm>
            <a:off x="2965926" y="1691329"/>
            <a:ext cx="5220712" cy="4317525"/>
          </a:xfrm>
          <a:prstGeom prst="rect">
            <a:avLst/>
          </a:prstGeom>
          <a:noFill/>
          <a:ln>
            <a:noFill/>
          </a:ln>
        </p:spPr>
      </p:pic>
      <p:sp>
        <p:nvSpPr>
          <p:cNvPr id="301" name="Google Shape;301;p34"/>
          <p:cNvSpPr txBox="1"/>
          <p:nvPr/>
        </p:nvSpPr>
        <p:spPr>
          <a:xfrm>
            <a:off x="2452325" y="6008850"/>
            <a:ext cx="6186000" cy="748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Helvetica Neue"/>
                <a:ea typeface="Helvetica Neue"/>
                <a:cs typeface="Helvetica Neue"/>
                <a:sym typeface="Helvetica Neue"/>
              </a:rPr>
              <a:t>[insert name second largest predator]</a:t>
            </a:r>
            <a:endParaRPr sz="20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2000">
                <a:solidFill>
                  <a:schemeClr val="dk1"/>
                </a:solidFill>
                <a:latin typeface="Helvetica Neue"/>
                <a:ea typeface="Helvetica Neue"/>
                <a:cs typeface="Helvetica Neue"/>
                <a:sym typeface="Helvetica Neue"/>
              </a:rPr>
              <a:t>Weighing in at </a:t>
            </a:r>
            <a:r>
              <a:rPr lang="en-US" sz="2000">
                <a:solidFill>
                  <a:schemeClr val="dk1"/>
                </a:solidFill>
                <a:latin typeface="Helvetica Neue"/>
                <a:ea typeface="Helvetica Neue"/>
                <a:cs typeface="Helvetica Neue"/>
                <a:sym typeface="Helvetica Neue"/>
              </a:rPr>
              <a:t>[insert body mass from csv 4]</a:t>
            </a:r>
            <a:r>
              <a:rPr lang="en-US" sz="2000">
                <a:solidFill>
                  <a:schemeClr val="dk1"/>
                </a:solidFill>
                <a:latin typeface="Helvetica Neue"/>
                <a:ea typeface="Helvetica Neue"/>
                <a:cs typeface="Helvetica Neue"/>
                <a:sym typeface="Helvetica Neue"/>
              </a:rPr>
              <a:t> kg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194225" y="444350"/>
            <a:ext cx="10951800" cy="138780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But in the past, these predators also used to live near </a:t>
            </a:r>
            <a:r>
              <a:rPr lang="en-US" sz="3959"/>
              <a:t>[insert school name]</a:t>
            </a:r>
            <a:endParaRPr/>
          </a:p>
        </p:txBody>
      </p:sp>
      <p:pic>
        <p:nvPicPr>
          <p:cNvPr id="307" name="Google Shape;307;p35"/>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308" name="Google Shape;308;p35"/>
          <p:cNvPicPr preferRelativeResize="0"/>
          <p:nvPr/>
        </p:nvPicPr>
        <p:blipFill rotWithShape="1">
          <a:blip r:embed="rId4">
            <a:alphaModFix/>
          </a:blip>
          <a:srcRect b="0" l="0" r="0" t="0"/>
          <a:stretch/>
        </p:blipFill>
        <p:spPr>
          <a:xfrm>
            <a:off x="1078100" y="1832152"/>
            <a:ext cx="2426891" cy="2007050"/>
          </a:xfrm>
          <a:prstGeom prst="rect">
            <a:avLst/>
          </a:prstGeom>
          <a:noFill/>
          <a:ln>
            <a:noFill/>
          </a:ln>
        </p:spPr>
      </p:pic>
      <p:sp>
        <p:nvSpPr>
          <p:cNvPr id="309" name="Google Shape;309;p35"/>
          <p:cNvSpPr txBox="1"/>
          <p:nvPr/>
        </p:nvSpPr>
        <p:spPr>
          <a:xfrm>
            <a:off x="1001280" y="3834507"/>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predator 1]</a:t>
            </a:r>
            <a:endParaRPr/>
          </a:p>
        </p:txBody>
      </p:sp>
      <p:sp>
        <p:nvSpPr>
          <p:cNvPr id="310" name="Google Shape;310;p35"/>
          <p:cNvSpPr txBox="1"/>
          <p:nvPr/>
        </p:nvSpPr>
        <p:spPr>
          <a:xfrm>
            <a:off x="4103570" y="3834512"/>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predator 2]</a:t>
            </a:r>
            <a:endParaRPr/>
          </a:p>
        </p:txBody>
      </p:sp>
      <p:sp>
        <p:nvSpPr>
          <p:cNvPr id="311" name="Google Shape;311;p35"/>
          <p:cNvSpPr txBox="1"/>
          <p:nvPr/>
        </p:nvSpPr>
        <p:spPr>
          <a:xfrm>
            <a:off x="7111870" y="3834507"/>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predator 3]</a:t>
            </a:r>
            <a:endParaRPr/>
          </a:p>
        </p:txBody>
      </p:sp>
      <p:sp>
        <p:nvSpPr>
          <p:cNvPr id="312" name="Google Shape;312;p35"/>
          <p:cNvSpPr txBox="1"/>
          <p:nvPr/>
        </p:nvSpPr>
        <p:spPr>
          <a:xfrm>
            <a:off x="998401" y="6206088"/>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predator 4]</a:t>
            </a:r>
            <a:endParaRPr/>
          </a:p>
        </p:txBody>
      </p:sp>
      <p:sp>
        <p:nvSpPr>
          <p:cNvPr id="313" name="Google Shape;313;p35"/>
          <p:cNvSpPr txBox="1"/>
          <p:nvPr/>
        </p:nvSpPr>
        <p:spPr>
          <a:xfrm>
            <a:off x="4103570" y="6213509"/>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predator 5]</a:t>
            </a:r>
            <a:endParaRPr/>
          </a:p>
        </p:txBody>
      </p:sp>
      <p:sp>
        <p:nvSpPr>
          <p:cNvPr id="314" name="Google Shape;314;p35"/>
          <p:cNvSpPr txBox="1"/>
          <p:nvPr/>
        </p:nvSpPr>
        <p:spPr>
          <a:xfrm>
            <a:off x="7111870" y="6213509"/>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predator 6]</a:t>
            </a:r>
            <a:endParaRPr/>
          </a:p>
        </p:txBody>
      </p:sp>
      <p:pic>
        <p:nvPicPr>
          <p:cNvPr id="315" name="Google Shape;315;p35"/>
          <p:cNvPicPr preferRelativeResize="0"/>
          <p:nvPr/>
        </p:nvPicPr>
        <p:blipFill rotWithShape="1">
          <a:blip r:embed="rId4">
            <a:alphaModFix/>
          </a:blip>
          <a:srcRect b="0" l="0" r="0" t="0"/>
          <a:stretch/>
        </p:blipFill>
        <p:spPr>
          <a:xfrm>
            <a:off x="4147600" y="1832152"/>
            <a:ext cx="2426891" cy="2007050"/>
          </a:xfrm>
          <a:prstGeom prst="rect">
            <a:avLst/>
          </a:prstGeom>
          <a:noFill/>
          <a:ln>
            <a:noFill/>
          </a:ln>
        </p:spPr>
      </p:pic>
      <p:pic>
        <p:nvPicPr>
          <p:cNvPr id="316" name="Google Shape;316;p35"/>
          <p:cNvPicPr preferRelativeResize="0"/>
          <p:nvPr/>
        </p:nvPicPr>
        <p:blipFill rotWithShape="1">
          <a:blip r:embed="rId4">
            <a:alphaModFix/>
          </a:blip>
          <a:srcRect b="0" l="0" r="0" t="0"/>
          <a:stretch/>
        </p:blipFill>
        <p:spPr>
          <a:xfrm>
            <a:off x="7217100" y="1832152"/>
            <a:ext cx="2426891" cy="2007050"/>
          </a:xfrm>
          <a:prstGeom prst="rect">
            <a:avLst/>
          </a:prstGeom>
          <a:noFill/>
          <a:ln>
            <a:noFill/>
          </a:ln>
        </p:spPr>
      </p:pic>
      <p:pic>
        <p:nvPicPr>
          <p:cNvPr id="317" name="Google Shape;317;p35"/>
          <p:cNvPicPr preferRelativeResize="0"/>
          <p:nvPr/>
        </p:nvPicPr>
        <p:blipFill rotWithShape="1">
          <a:blip r:embed="rId4">
            <a:alphaModFix/>
          </a:blip>
          <a:srcRect b="0" l="0" r="0" t="0"/>
          <a:stretch/>
        </p:blipFill>
        <p:spPr>
          <a:xfrm>
            <a:off x="1078100" y="4203852"/>
            <a:ext cx="2426891" cy="2007050"/>
          </a:xfrm>
          <a:prstGeom prst="rect">
            <a:avLst/>
          </a:prstGeom>
          <a:noFill/>
          <a:ln>
            <a:noFill/>
          </a:ln>
        </p:spPr>
      </p:pic>
      <p:pic>
        <p:nvPicPr>
          <p:cNvPr id="318" name="Google Shape;318;p35"/>
          <p:cNvPicPr preferRelativeResize="0"/>
          <p:nvPr/>
        </p:nvPicPr>
        <p:blipFill rotWithShape="1">
          <a:blip r:embed="rId4">
            <a:alphaModFix/>
          </a:blip>
          <a:srcRect b="0" l="0" r="0" t="0"/>
          <a:stretch/>
        </p:blipFill>
        <p:spPr>
          <a:xfrm>
            <a:off x="4143425" y="4203852"/>
            <a:ext cx="2426891" cy="2007050"/>
          </a:xfrm>
          <a:prstGeom prst="rect">
            <a:avLst/>
          </a:prstGeom>
          <a:noFill/>
          <a:ln>
            <a:noFill/>
          </a:ln>
        </p:spPr>
      </p:pic>
      <p:pic>
        <p:nvPicPr>
          <p:cNvPr id="319" name="Google Shape;319;p35"/>
          <p:cNvPicPr preferRelativeResize="0"/>
          <p:nvPr/>
        </p:nvPicPr>
        <p:blipFill rotWithShape="1">
          <a:blip r:embed="rId4">
            <a:alphaModFix/>
          </a:blip>
          <a:srcRect b="0" l="0" r="0" t="0"/>
          <a:stretch/>
        </p:blipFill>
        <p:spPr>
          <a:xfrm>
            <a:off x="7208750" y="4203852"/>
            <a:ext cx="2426891" cy="200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36"/>
          <p:cNvPicPr preferRelativeResize="0"/>
          <p:nvPr/>
        </p:nvPicPr>
        <p:blipFill>
          <a:blip r:embed="rId3">
            <a:alphaModFix/>
          </a:blip>
          <a:stretch>
            <a:fillRect/>
          </a:stretch>
        </p:blipFill>
        <p:spPr>
          <a:xfrm>
            <a:off x="1477450" y="1664312"/>
            <a:ext cx="8199075" cy="5069775"/>
          </a:xfrm>
          <a:prstGeom prst="rect">
            <a:avLst/>
          </a:prstGeom>
          <a:noFill/>
          <a:ln>
            <a:noFill/>
          </a:ln>
        </p:spPr>
      </p:pic>
      <p:sp>
        <p:nvSpPr>
          <p:cNvPr id="326" name="Google Shape;326;p36"/>
          <p:cNvSpPr txBox="1"/>
          <p:nvPr/>
        </p:nvSpPr>
        <p:spPr>
          <a:xfrm rot="-5400000">
            <a:off x="201800" y="3910450"/>
            <a:ext cx="3557400" cy="57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US" sz="2400">
                <a:solidFill>
                  <a:srgbClr val="595959"/>
                </a:solidFill>
                <a:latin typeface="Helvetica Neue"/>
                <a:ea typeface="Helvetica Neue"/>
                <a:cs typeface="Helvetica Neue"/>
                <a:sym typeface="Helvetica Neue"/>
              </a:rPr>
              <a:t>Number of Predators    </a:t>
            </a:r>
            <a:endParaRPr/>
          </a:p>
        </p:txBody>
      </p:sp>
      <p:sp>
        <p:nvSpPr>
          <p:cNvPr id="327" name="Google Shape;327;p36"/>
          <p:cNvSpPr txBox="1"/>
          <p:nvPr/>
        </p:nvSpPr>
        <p:spPr>
          <a:xfrm>
            <a:off x="3450138" y="5977900"/>
            <a:ext cx="4253700" cy="57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US" sz="2400">
                <a:solidFill>
                  <a:srgbClr val="595959"/>
                </a:solidFill>
                <a:latin typeface="Helvetica Neue"/>
                <a:ea typeface="Helvetica Neue"/>
                <a:cs typeface="Helvetica Neue"/>
                <a:sym typeface="Helvetica Neue"/>
              </a:rPr>
              <a:t>Non-extinct               Extinct      </a:t>
            </a:r>
            <a:endParaRPr/>
          </a:p>
        </p:txBody>
      </p:sp>
      <p:sp>
        <p:nvSpPr>
          <p:cNvPr id="328" name="Google Shape;328;p36"/>
          <p:cNvSpPr txBox="1"/>
          <p:nvPr>
            <p:ph type="title"/>
          </p:nvPr>
        </p:nvSpPr>
        <p:spPr>
          <a:xfrm>
            <a:off x="1246374" y="728419"/>
            <a:ext cx="9692640" cy="1782305"/>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In total, [pred</a:t>
            </a:r>
            <a:r>
              <a:rPr lang="en-US" sz="3959"/>
              <a:t>Ext</a:t>
            </a:r>
            <a:r>
              <a:rPr lang="en-US" sz="3959"/>
              <a:t>]% of predators &gt;1kg have gone extinct near [insert school name]. </a:t>
            </a:r>
            <a:br>
              <a:rPr lang="en-US" sz="3959"/>
            </a:br>
            <a:endParaRPr sz="3959"/>
          </a:p>
        </p:txBody>
      </p:sp>
      <p:pic>
        <p:nvPicPr>
          <p:cNvPr id="329" name="Google Shape;329;p36"/>
          <p:cNvPicPr preferRelativeResize="0"/>
          <p:nvPr/>
        </p:nvPicPr>
        <p:blipFill rotWithShape="1">
          <a:blip r:embed="rId4">
            <a:alphaModFix/>
          </a:blip>
          <a:srcRect b="0" l="0" r="0" t="0"/>
          <a:stretch/>
        </p:blipFill>
        <p:spPr>
          <a:xfrm>
            <a:off x="11256665" y="-6973"/>
            <a:ext cx="1012825" cy="8903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3. Vegetation composition</a:t>
            </a:r>
            <a:br>
              <a:rPr lang="en-US"/>
            </a:br>
            <a:endParaRPr/>
          </a:p>
        </p:txBody>
      </p:sp>
      <p:pic>
        <p:nvPicPr>
          <p:cNvPr id="336" name="Google Shape;336;p37"/>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337" name="Google Shape;337;p37"/>
          <p:cNvSpPr txBox="1"/>
          <p:nvPr/>
        </p:nvSpPr>
        <p:spPr>
          <a:xfrm>
            <a:off x="959719" y="1691322"/>
            <a:ext cx="5593481" cy="1229589"/>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Animals are important for transporting seeds across the landscape.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338" name="Google Shape;338;p37"/>
          <p:cNvSpPr txBox="1"/>
          <p:nvPr/>
        </p:nvSpPr>
        <p:spPr>
          <a:xfrm>
            <a:off x="959719" y="2927848"/>
            <a:ext cx="5593481" cy="1617935"/>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Megafauna often travel large distances between eating a seed in one place and dropping it off somewhere else.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339" name="Google Shape;339;p37"/>
          <p:cNvSpPr txBox="1"/>
          <p:nvPr/>
        </p:nvSpPr>
        <p:spPr>
          <a:xfrm>
            <a:off x="959719" y="4846218"/>
            <a:ext cx="5593481" cy="1617935"/>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Megafauna are also the only animals capable of eating large seeds. Imagine trying to swallow an entire avocado seed!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340" name="Google Shape;340;p37"/>
          <p:cNvSpPr txBox="1"/>
          <p:nvPr/>
        </p:nvSpPr>
        <p:spPr>
          <a:xfrm>
            <a:off x="6838780" y="6158846"/>
            <a:ext cx="4115700" cy="369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dk1"/>
                </a:solidFill>
                <a:latin typeface="Helvetica Neue"/>
                <a:ea typeface="Helvetica Neue"/>
                <a:cs typeface="Helvetica Neue"/>
                <a:sym typeface="Helvetica Neue"/>
              </a:rPr>
              <a:t>Some megafauna fruits</a:t>
            </a:r>
            <a:endParaRPr/>
          </a:p>
        </p:txBody>
      </p:sp>
      <p:pic>
        <p:nvPicPr>
          <p:cNvPr id="341" name="Google Shape;341;p37"/>
          <p:cNvPicPr preferRelativeResize="0"/>
          <p:nvPr/>
        </p:nvPicPr>
        <p:blipFill>
          <a:blip r:embed="rId4">
            <a:alphaModFix/>
          </a:blip>
          <a:stretch>
            <a:fillRect/>
          </a:stretch>
        </p:blipFill>
        <p:spPr>
          <a:xfrm>
            <a:off x="6881163" y="4033638"/>
            <a:ext cx="4030950" cy="2061175"/>
          </a:xfrm>
          <a:prstGeom prst="rect">
            <a:avLst/>
          </a:prstGeom>
          <a:noFill/>
          <a:ln>
            <a:noFill/>
          </a:ln>
        </p:spPr>
      </p:pic>
      <p:pic>
        <p:nvPicPr>
          <p:cNvPr id="342" name="Google Shape;342;p37"/>
          <p:cNvPicPr preferRelativeResize="0"/>
          <p:nvPr/>
        </p:nvPicPr>
        <p:blipFill>
          <a:blip r:embed="rId5">
            <a:alphaModFix/>
          </a:blip>
          <a:stretch>
            <a:fillRect/>
          </a:stretch>
        </p:blipFill>
        <p:spPr>
          <a:xfrm>
            <a:off x="7338075" y="1203600"/>
            <a:ext cx="3117150" cy="266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38"/>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348" name="Google Shape;348;p38"/>
          <p:cNvSpPr txBox="1"/>
          <p:nvPr/>
        </p:nvSpPr>
        <p:spPr>
          <a:xfrm>
            <a:off x="653143" y="5486400"/>
            <a:ext cx="10276114" cy="111034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2400"/>
              <a:buFont typeface="Arial"/>
              <a:buNone/>
            </a:pPr>
            <a:r>
              <a:rPr lang="en-US" sz="2400">
                <a:solidFill>
                  <a:srgbClr val="595959"/>
                </a:solidFill>
                <a:latin typeface="Helvetica Neue"/>
                <a:ea typeface="Helvetica Neue"/>
                <a:cs typeface="Helvetica Neue"/>
                <a:sym typeface="Helvetica Neue"/>
              </a:rPr>
              <a:t>Recent scientific studies show that large animals and those that can fly tend to carry seeds further. This helps plants colonise new places and respond to changing environments.  </a:t>
            </a:r>
            <a:endParaRPr/>
          </a:p>
        </p:txBody>
      </p:sp>
      <p:pic>
        <p:nvPicPr>
          <p:cNvPr id="349" name="Google Shape;349;p38"/>
          <p:cNvPicPr preferRelativeResize="0"/>
          <p:nvPr/>
        </p:nvPicPr>
        <p:blipFill rotWithShape="1">
          <a:blip r:embed="rId4">
            <a:alphaModFix/>
          </a:blip>
          <a:srcRect b="0" l="0" r="0" t="0"/>
          <a:stretch/>
        </p:blipFill>
        <p:spPr>
          <a:xfrm>
            <a:off x="653143" y="609600"/>
            <a:ext cx="10082960" cy="44685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39"/>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355" name="Google Shape;355;p39"/>
          <p:cNvSpPr txBox="1"/>
          <p:nvPr>
            <p:ph type="title"/>
          </p:nvPr>
        </p:nvSpPr>
        <p:spPr>
          <a:xfrm>
            <a:off x="134475" y="706650"/>
            <a:ext cx="11122500" cy="150480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So, what’s in the diet of megafauna living near [insert school name]?</a:t>
            </a:r>
            <a:br>
              <a:rPr lang="en-US" sz="3959"/>
            </a:br>
            <a:endParaRPr sz="3959"/>
          </a:p>
        </p:txBody>
      </p:sp>
      <p:sp>
        <p:nvSpPr>
          <p:cNvPr id="356" name="Google Shape;356;p39"/>
          <p:cNvSpPr/>
          <p:nvPr/>
        </p:nvSpPr>
        <p:spPr>
          <a:xfrm>
            <a:off x="3875325" y="2463575"/>
            <a:ext cx="738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Eats [X1] % of plant, [Y1]% of meat and [Z1]% of insects in its diet… </a:t>
            </a:r>
            <a:endParaRPr/>
          </a:p>
        </p:txBody>
      </p:sp>
      <p:grpSp>
        <p:nvGrpSpPr>
          <p:cNvPr id="357" name="Google Shape;357;p39"/>
          <p:cNvGrpSpPr/>
          <p:nvPr/>
        </p:nvGrpSpPr>
        <p:grpSpPr>
          <a:xfrm>
            <a:off x="5276236" y="2952397"/>
            <a:ext cx="4261855" cy="705201"/>
            <a:chOff x="3490266" y="3917702"/>
            <a:chExt cx="4832324" cy="697421"/>
          </a:xfrm>
        </p:grpSpPr>
        <p:pic>
          <p:nvPicPr>
            <p:cNvPr id="358" name="Google Shape;358;p39"/>
            <p:cNvPicPr preferRelativeResize="0"/>
            <p:nvPr/>
          </p:nvPicPr>
          <p:blipFill rotWithShape="1">
            <a:blip r:embed="rId4">
              <a:alphaModFix/>
            </a:blip>
            <a:srcRect b="0" l="0" r="0" t="0"/>
            <a:stretch/>
          </p:blipFill>
          <p:spPr>
            <a:xfrm>
              <a:off x="3490266" y="3917702"/>
              <a:ext cx="632283" cy="550476"/>
            </a:xfrm>
            <a:prstGeom prst="rect">
              <a:avLst/>
            </a:prstGeom>
            <a:noFill/>
            <a:ln>
              <a:noFill/>
            </a:ln>
          </p:spPr>
        </p:pic>
        <p:pic>
          <p:nvPicPr>
            <p:cNvPr id="359" name="Google Shape;359;p39"/>
            <p:cNvPicPr preferRelativeResize="0"/>
            <p:nvPr/>
          </p:nvPicPr>
          <p:blipFill rotWithShape="1">
            <a:blip r:embed="rId5">
              <a:alphaModFix/>
            </a:blip>
            <a:srcRect b="11379" l="0" r="0" t="23057"/>
            <a:stretch/>
          </p:blipFill>
          <p:spPr>
            <a:xfrm>
              <a:off x="5148588" y="3945327"/>
              <a:ext cx="1021597" cy="669796"/>
            </a:xfrm>
            <a:prstGeom prst="rect">
              <a:avLst/>
            </a:prstGeom>
            <a:noFill/>
            <a:ln>
              <a:noFill/>
            </a:ln>
          </p:spPr>
        </p:pic>
        <p:pic>
          <p:nvPicPr>
            <p:cNvPr id="360" name="Google Shape;360;p39"/>
            <p:cNvPicPr preferRelativeResize="0"/>
            <p:nvPr/>
          </p:nvPicPr>
          <p:blipFill rotWithShape="1">
            <a:blip r:embed="rId6">
              <a:alphaModFix/>
            </a:blip>
            <a:srcRect b="52884" l="0" r="36906" t="10710"/>
            <a:stretch/>
          </p:blipFill>
          <p:spPr>
            <a:xfrm>
              <a:off x="7072238" y="3945327"/>
              <a:ext cx="1250352" cy="561127"/>
            </a:xfrm>
            <a:prstGeom prst="rect">
              <a:avLst/>
            </a:prstGeom>
            <a:noFill/>
            <a:ln>
              <a:noFill/>
            </a:ln>
          </p:spPr>
        </p:pic>
      </p:grpSp>
      <p:pic>
        <p:nvPicPr>
          <p:cNvPr id="361" name="Google Shape;361;p39"/>
          <p:cNvPicPr preferRelativeResize="0"/>
          <p:nvPr/>
        </p:nvPicPr>
        <p:blipFill rotWithShape="1">
          <a:blip r:embed="rId7">
            <a:alphaModFix/>
          </a:blip>
          <a:srcRect b="0" l="0" r="0" t="0"/>
          <a:stretch/>
        </p:blipFill>
        <p:spPr>
          <a:xfrm>
            <a:off x="935603" y="1726203"/>
            <a:ext cx="2610075" cy="2158550"/>
          </a:xfrm>
          <a:prstGeom prst="rect">
            <a:avLst/>
          </a:prstGeom>
          <a:noFill/>
          <a:ln>
            <a:noFill/>
          </a:ln>
        </p:spPr>
      </p:pic>
      <p:sp>
        <p:nvSpPr>
          <p:cNvPr id="362" name="Google Shape;362;p39"/>
          <p:cNvSpPr txBox="1"/>
          <p:nvPr/>
        </p:nvSpPr>
        <p:spPr>
          <a:xfrm>
            <a:off x="1001280" y="3834507"/>
            <a:ext cx="28671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animal 1]</a:t>
            </a:r>
            <a:endParaRPr/>
          </a:p>
        </p:txBody>
      </p:sp>
      <p:sp>
        <p:nvSpPr>
          <p:cNvPr id="363" name="Google Shape;363;p39"/>
          <p:cNvSpPr/>
          <p:nvPr/>
        </p:nvSpPr>
        <p:spPr>
          <a:xfrm>
            <a:off x="3875325" y="4946550"/>
            <a:ext cx="738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Eats [X2] % of plant, [Y2]% of meat and [Z2]% of insects in its diet… </a:t>
            </a:r>
            <a:endParaRPr/>
          </a:p>
        </p:txBody>
      </p:sp>
      <p:grpSp>
        <p:nvGrpSpPr>
          <p:cNvPr id="364" name="Google Shape;364;p39"/>
          <p:cNvGrpSpPr/>
          <p:nvPr/>
        </p:nvGrpSpPr>
        <p:grpSpPr>
          <a:xfrm>
            <a:off x="5276236" y="5435371"/>
            <a:ext cx="4261855" cy="705201"/>
            <a:chOff x="3490266" y="3917702"/>
            <a:chExt cx="4832324" cy="697421"/>
          </a:xfrm>
        </p:grpSpPr>
        <p:pic>
          <p:nvPicPr>
            <p:cNvPr id="365" name="Google Shape;365;p39"/>
            <p:cNvPicPr preferRelativeResize="0"/>
            <p:nvPr/>
          </p:nvPicPr>
          <p:blipFill rotWithShape="1">
            <a:blip r:embed="rId4">
              <a:alphaModFix/>
            </a:blip>
            <a:srcRect b="0" l="0" r="0" t="0"/>
            <a:stretch/>
          </p:blipFill>
          <p:spPr>
            <a:xfrm>
              <a:off x="3490266" y="3917702"/>
              <a:ext cx="632283" cy="550476"/>
            </a:xfrm>
            <a:prstGeom prst="rect">
              <a:avLst/>
            </a:prstGeom>
            <a:noFill/>
            <a:ln>
              <a:noFill/>
            </a:ln>
          </p:spPr>
        </p:pic>
        <p:pic>
          <p:nvPicPr>
            <p:cNvPr id="366" name="Google Shape;366;p39"/>
            <p:cNvPicPr preferRelativeResize="0"/>
            <p:nvPr/>
          </p:nvPicPr>
          <p:blipFill rotWithShape="1">
            <a:blip r:embed="rId5">
              <a:alphaModFix/>
            </a:blip>
            <a:srcRect b="11379" l="0" r="0" t="23057"/>
            <a:stretch/>
          </p:blipFill>
          <p:spPr>
            <a:xfrm>
              <a:off x="5148588" y="3945327"/>
              <a:ext cx="1021597" cy="669796"/>
            </a:xfrm>
            <a:prstGeom prst="rect">
              <a:avLst/>
            </a:prstGeom>
            <a:noFill/>
            <a:ln>
              <a:noFill/>
            </a:ln>
          </p:spPr>
        </p:pic>
        <p:pic>
          <p:nvPicPr>
            <p:cNvPr id="367" name="Google Shape;367;p39"/>
            <p:cNvPicPr preferRelativeResize="0"/>
            <p:nvPr/>
          </p:nvPicPr>
          <p:blipFill rotWithShape="1">
            <a:blip r:embed="rId6">
              <a:alphaModFix/>
            </a:blip>
            <a:srcRect b="52884" l="0" r="36906" t="10710"/>
            <a:stretch/>
          </p:blipFill>
          <p:spPr>
            <a:xfrm>
              <a:off x="7072238" y="3945327"/>
              <a:ext cx="1250352" cy="561127"/>
            </a:xfrm>
            <a:prstGeom prst="rect">
              <a:avLst/>
            </a:prstGeom>
            <a:noFill/>
            <a:ln>
              <a:noFill/>
            </a:ln>
          </p:spPr>
        </p:pic>
      </p:grpSp>
      <p:sp>
        <p:nvSpPr>
          <p:cNvPr id="368" name="Google Shape;368;p39"/>
          <p:cNvSpPr txBox="1"/>
          <p:nvPr/>
        </p:nvSpPr>
        <p:spPr>
          <a:xfrm>
            <a:off x="1001280" y="6395256"/>
            <a:ext cx="28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animal 2]</a:t>
            </a:r>
            <a:endParaRPr/>
          </a:p>
        </p:txBody>
      </p:sp>
      <p:pic>
        <p:nvPicPr>
          <p:cNvPr id="369" name="Google Shape;369;p39"/>
          <p:cNvPicPr preferRelativeResize="0"/>
          <p:nvPr/>
        </p:nvPicPr>
        <p:blipFill rotWithShape="1">
          <a:blip r:embed="rId7">
            <a:alphaModFix/>
          </a:blip>
          <a:srcRect b="0" l="0" r="0" t="0"/>
          <a:stretch/>
        </p:blipFill>
        <p:spPr>
          <a:xfrm>
            <a:off x="896703" y="4203853"/>
            <a:ext cx="2610075" cy="215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40"/>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375" name="Google Shape;375;p40"/>
          <p:cNvSpPr/>
          <p:nvPr/>
        </p:nvSpPr>
        <p:spPr>
          <a:xfrm>
            <a:off x="3875326" y="2899000"/>
            <a:ext cx="747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Eats [X4] % of plant, [Y4]% of meat and [Z4]% of insects in its diet… </a:t>
            </a:r>
            <a:endParaRPr/>
          </a:p>
        </p:txBody>
      </p:sp>
      <p:grpSp>
        <p:nvGrpSpPr>
          <p:cNvPr id="376" name="Google Shape;376;p40"/>
          <p:cNvGrpSpPr/>
          <p:nvPr/>
        </p:nvGrpSpPr>
        <p:grpSpPr>
          <a:xfrm>
            <a:off x="5276236" y="3387821"/>
            <a:ext cx="4261855" cy="705201"/>
            <a:chOff x="3490266" y="3917702"/>
            <a:chExt cx="4832324" cy="697421"/>
          </a:xfrm>
        </p:grpSpPr>
        <p:pic>
          <p:nvPicPr>
            <p:cNvPr id="377" name="Google Shape;377;p40"/>
            <p:cNvPicPr preferRelativeResize="0"/>
            <p:nvPr/>
          </p:nvPicPr>
          <p:blipFill rotWithShape="1">
            <a:blip r:embed="rId4">
              <a:alphaModFix/>
            </a:blip>
            <a:srcRect b="0" l="0" r="0" t="0"/>
            <a:stretch/>
          </p:blipFill>
          <p:spPr>
            <a:xfrm>
              <a:off x="3490266" y="3917702"/>
              <a:ext cx="632283" cy="550476"/>
            </a:xfrm>
            <a:prstGeom prst="rect">
              <a:avLst/>
            </a:prstGeom>
            <a:noFill/>
            <a:ln>
              <a:noFill/>
            </a:ln>
          </p:spPr>
        </p:pic>
        <p:pic>
          <p:nvPicPr>
            <p:cNvPr id="378" name="Google Shape;378;p40"/>
            <p:cNvPicPr preferRelativeResize="0"/>
            <p:nvPr/>
          </p:nvPicPr>
          <p:blipFill rotWithShape="1">
            <a:blip r:embed="rId5">
              <a:alphaModFix/>
            </a:blip>
            <a:srcRect b="11379" l="0" r="0" t="23057"/>
            <a:stretch/>
          </p:blipFill>
          <p:spPr>
            <a:xfrm>
              <a:off x="5148588" y="3945327"/>
              <a:ext cx="1021597" cy="669796"/>
            </a:xfrm>
            <a:prstGeom prst="rect">
              <a:avLst/>
            </a:prstGeom>
            <a:noFill/>
            <a:ln>
              <a:noFill/>
            </a:ln>
          </p:spPr>
        </p:pic>
        <p:pic>
          <p:nvPicPr>
            <p:cNvPr id="379" name="Google Shape;379;p40"/>
            <p:cNvPicPr preferRelativeResize="0"/>
            <p:nvPr/>
          </p:nvPicPr>
          <p:blipFill rotWithShape="1">
            <a:blip r:embed="rId6">
              <a:alphaModFix/>
            </a:blip>
            <a:srcRect b="52884" l="0" r="36906" t="10710"/>
            <a:stretch/>
          </p:blipFill>
          <p:spPr>
            <a:xfrm>
              <a:off x="7072238" y="3945327"/>
              <a:ext cx="1250352" cy="561127"/>
            </a:xfrm>
            <a:prstGeom prst="rect">
              <a:avLst/>
            </a:prstGeom>
            <a:noFill/>
            <a:ln>
              <a:noFill/>
            </a:ln>
          </p:spPr>
        </p:pic>
      </p:grpSp>
      <p:sp>
        <p:nvSpPr>
          <p:cNvPr id="380" name="Google Shape;380;p40"/>
          <p:cNvSpPr txBox="1"/>
          <p:nvPr/>
        </p:nvSpPr>
        <p:spPr>
          <a:xfrm>
            <a:off x="1001280" y="4257679"/>
            <a:ext cx="28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animal 4]</a:t>
            </a:r>
            <a:endParaRPr/>
          </a:p>
        </p:txBody>
      </p:sp>
      <p:sp>
        <p:nvSpPr>
          <p:cNvPr id="381" name="Google Shape;381;p40"/>
          <p:cNvSpPr/>
          <p:nvPr/>
        </p:nvSpPr>
        <p:spPr>
          <a:xfrm>
            <a:off x="3875325" y="5120725"/>
            <a:ext cx="7381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Eats [X5] % of plant, [Y5]% of meat and [Z5]% of insects in its diet… </a:t>
            </a:r>
            <a:endParaRPr/>
          </a:p>
        </p:txBody>
      </p:sp>
      <p:grpSp>
        <p:nvGrpSpPr>
          <p:cNvPr id="382" name="Google Shape;382;p40"/>
          <p:cNvGrpSpPr/>
          <p:nvPr/>
        </p:nvGrpSpPr>
        <p:grpSpPr>
          <a:xfrm>
            <a:off x="5276236" y="5609539"/>
            <a:ext cx="4261855" cy="705201"/>
            <a:chOff x="3490266" y="3917702"/>
            <a:chExt cx="4832324" cy="697421"/>
          </a:xfrm>
        </p:grpSpPr>
        <p:pic>
          <p:nvPicPr>
            <p:cNvPr id="383" name="Google Shape;383;p40"/>
            <p:cNvPicPr preferRelativeResize="0"/>
            <p:nvPr/>
          </p:nvPicPr>
          <p:blipFill rotWithShape="1">
            <a:blip r:embed="rId4">
              <a:alphaModFix/>
            </a:blip>
            <a:srcRect b="0" l="0" r="0" t="0"/>
            <a:stretch/>
          </p:blipFill>
          <p:spPr>
            <a:xfrm>
              <a:off x="3490266" y="3917702"/>
              <a:ext cx="632283" cy="550476"/>
            </a:xfrm>
            <a:prstGeom prst="rect">
              <a:avLst/>
            </a:prstGeom>
            <a:noFill/>
            <a:ln>
              <a:noFill/>
            </a:ln>
          </p:spPr>
        </p:pic>
        <p:pic>
          <p:nvPicPr>
            <p:cNvPr id="384" name="Google Shape;384;p40"/>
            <p:cNvPicPr preferRelativeResize="0"/>
            <p:nvPr/>
          </p:nvPicPr>
          <p:blipFill rotWithShape="1">
            <a:blip r:embed="rId5">
              <a:alphaModFix/>
            </a:blip>
            <a:srcRect b="11379" l="0" r="0" t="23057"/>
            <a:stretch/>
          </p:blipFill>
          <p:spPr>
            <a:xfrm>
              <a:off x="5148588" y="3945327"/>
              <a:ext cx="1021597" cy="669796"/>
            </a:xfrm>
            <a:prstGeom prst="rect">
              <a:avLst/>
            </a:prstGeom>
            <a:noFill/>
            <a:ln>
              <a:noFill/>
            </a:ln>
          </p:spPr>
        </p:pic>
        <p:pic>
          <p:nvPicPr>
            <p:cNvPr id="385" name="Google Shape;385;p40"/>
            <p:cNvPicPr preferRelativeResize="0"/>
            <p:nvPr/>
          </p:nvPicPr>
          <p:blipFill rotWithShape="1">
            <a:blip r:embed="rId6">
              <a:alphaModFix/>
            </a:blip>
            <a:srcRect b="52884" l="0" r="36906" t="10710"/>
            <a:stretch/>
          </p:blipFill>
          <p:spPr>
            <a:xfrm>
              <a:off x="7072238" y="3945327"/>
              <a:ext cx="1250352" cy="561127"/>
            </a:xfrm>
            <a:prstGeom prst="rect">
              <a:avLst/>
            </a:prstGeom>
            <a:noFill/>
            <a:ln>
              <a:noFill/>
            </a:ln>
          </p:spPr>
        </p:pic>
      </p:grpSp>
      <p:sp>
        <p:nvSpPr>
          <p:cNvPr id="386" name="Google Shape;386;p40"/>
          <p:cNvSpPr txBox="1"/>
          <p:nvPr/>
        </p:nvSpPr>
        <p:spPr>
          <a:xfrm>
            <a:off x="1001230" y="6416425"/>
            <a:ext cx="28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animal 5]</a:t>
            </a:r>
            <a:endParaRPr/>
          </a:p>
        </p:txBody>
      </p:sp>
      <p:sp>
        <p:nvSpPr>
          <p:cNvPr id="387" name="Google Shape;387;p40"/>
          <p:cNvSpPr/>
          <p:nvPr/>
        </p:nvSpPr>
        <p:spPr>
          <a:xfrm>
            <a:off x="3875326" y="831125"/>
            <a:ext cx="747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Eats [X3] % of plant, [Y3]% of meat and [Z3]% of insects in its diet… </a:t>
            </a:r>
            <a:endParaRPr/>
          </a:p>
        </p:txBody>
      </p:sp>
      <p:grpSp>
        <p:nvGrpSpPr>
          <p:cNvPr id="388" name="Google Shape;388;p40"/>
          <p:cNvGrpSpPr/>
          <p:nvPr/>
        </p:nvGrpSpPr>
        <p:grpSpPr>
          <a:xfrm>
            <a:off x="5276236" y="1319939"/>
            <a:ext cx="4261855" cy="705201"/>
            <a:chOff x="3490266" y="3917702"/>
            <a:chExt cx="4832324" cy="697421"/>
          </a:xfrm>
        </p:grpSpPr>
        <p:pic>
          <p:nvPicPr>
            <p:cNvPr id="389" name="Google Shape;389;p40"/>
            <p:cNvPicPr preferRelativeResize="0"/>
            <p:nvPr/>
          </p:nvPicPr>
          <p:blipFill rotWithShape="1">
            <a:blip r:embed="rId4">
              <a:alphaModFix/>
            </a:blip>
            <a:srcRect b="0" l="0" r="0" t="0"/>
            <a:stretch/>
          </p:blipFill>
          <p:spPr>
            <a:xfrm>
              <a:off x="3490266" y="3917702"/>
              <a:ext cx="632283" cy="550476"/>
            </a:xfrm>
            <a:prstGeom prst="rect">
              <a:avLst/>
            </a:prstGeom>
            <a:noFill/>
            <a:ln>
              <a:noFill/>
            </a:ln>
          </p:spPr>
        </p:pic>
        <p:pic>
          <p:nvPicPr>
            <p:cNvPr id="390" name="Google Shape;390;p40"/>
            <p:cNvPicPr preferRelativeResize="0"/>
            <p:nvPr/>
          </p:nvPicPr>
          <p:blipFill rotWithShape="1">
            <a:blip r:embed="rId5">
              <a:alphaModFix/>
            </a:blip>
            <a:srcRect b="11379" l="0" r="0" t="23057"/>
            <a:stretch/>
          </p:blipFill>
          <p:spPr>
            <a:xfrm>
              <a:off x="5148588" y="3945327"/>
              <a:ext cx="1021597" cy="669796"/>
            </a:xfrm>
            <a:prstGeom prst="rect">
              <a:avLst/>
            </a:prstGeom>
            <a:noFill/>
            <a:ln>
              <a:noFill/>
            </a:ln>
          </p:spPr>
        </p:pic>
        <p:pic>
          <p:nvPicPr>
            <p:cNvPr id="391" name="Google Shape;391;p40"/>
            <p:cNvPicPr preferRelativeResize="0"/>
            <p:nvPr/>
          </p:nvPicPr>
          <p:blipFill rotWithShape="1">
            <a:blip r:embed="rId6">
              <a:alphaModFix/>
            </a:blip>
            <a:srcRect b="52884" l="0" r="36906" t="10710"/>
            <a:stretch/>
          </p:blipFill>
          <p:spPr>
            <a:xfrm>
              <a:off x="7072238" y="3945327"/>
              <a:ext cx="1250352" cy="561127"/>
            </a:xfrm>
            <a:prstGeom prst="rect">
              <a:avLst/>
            </a:prstGeom>
            <a:noFill/>
            <a:ln>
              <a:noFill/>
            </a:ln>
          </p:spPr>
        </p:pic>
      </p:grpSp>
      <p:pic>
        <p:nvPicPr>
          <p:cNvPr id="392" name="Google Shape;392;p40"/>
          <p:cNvPicPr preferRelativeResize="0"/>
          <p:nvPr/>
        </p:nvPicPr>
        <p:blipFill rotWithShape="1">
          <a:blip r:embed="rId7">
            <a:alphaModFix/>
          </a:blip>
          <a:srcRect b="0" l="0" r="0" t="0"/>
          <a:stretch/>
        </p:blipFill>
        <p:spPr>
          <a:xfrm>
            <a:off x="967925" y="162320"/>
            <a:ext cx="2252725" cy="1863030"/>
          </a:xfrm>
          <a:prstGeom prst="rect">
            <a:avLst/>
          </a:prstGeom>
          <a:noFill/>
          <a:ln>
            <a:noFill/>
          </a:ln>
        </p:spPr>
      </p:pic>
      <p:sp>
        <p:nvSpPr>
          <p:cNvPr id="393" name="Google Shape;393;p40"/>
          <p:cNvSpPr txBox="1"/>
          <p:nvPr/>
        </p:nvSpPr>
        <p:spPr>
          <a:xfrm>
            <a:off x="1001280" y="1962564"/>
            <a:ext cx="28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[insert name animal 3]</a:t>
            </a:r>
            <a:endParaRPr/>
          </a:p>
        </p:txBody>
      </p:sp>
      <p:pic>
        <p:nvPicPr>
          <p:cNvPr id="394" name="Google Shape;394;p40"/>
          <p:cNvPicPr preferRelativeResize="0"/>
          <p:nvPr/>
        </p:nvPicPr>
        <p:blipFill rotWithShape="1">
          <a:blip r:embed="rId7">
            <a:alphaModFix/>
          </a:blip>
          <a:srcRect b="0" l="0" r="0" t="0"/>
          <a:stretch/>
        </p:blipFill>
        <p:spPr>
          <a:xfrm>
            <a:off x="1068375" y="2394645"/>
            <a:ext cx="2252725" cy="1863030"/>
          </a:xfrm>
          <a:prstGeom prst="rect">
            <a:avLst/>
          </a:prstGeom>
          <a:noFill/>
          <a:ln>
            <a:noFill/>
          </a:ln>
        </p:spPr>
      </p:pic>
      <p:pic>
        <p:nvPicPr>
          <p:cNvPr id="395" name="Google Shape;395;p40"/>
          <p:cNvPicPr preferRelativeResize="0"/>
          <p:nvPr/>
        </p:nvPicPr>
        <p:blipFill rotWithShape="1">
          <a:blip r:embed="rId7">
            <a:alphaModFix/>
          </a:blip>
          <a:srcRect b="0" l="0" r="0" t="0"/>
          <a:stretch/>
        </p:blipFill>
        <p:spPr>
          <a:xfrm>
            <a:off x="1097375" y="4626975"/>
            <a:ext cx="2252719" cy="186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4. Ecosystem fertility</a:t>
            </a:r>
            <a:br>
              <a:rPr lang="en-US"/>
            </a:br>
            <a:endParaRPr/>
          </a:p>
        </p:txBody>
      </p:sp>
      <p:pic>
        <p:nvPicPr>
          <p:cNvPr id="401" name="Google Shape;401;p41"/>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02" name="Google Shape;402;p41"/>
          <p:cNvSpPr txBox="1"/>
          <p:nvPr>
            <p:ph idx="1" type="body"/>
          </p:nvPr>
        </p:nvSpPr>
        <p:spPr>
          <a:xfrm>
            <a:off x="959719" y="1691322"/>
            <a:ext cx="9692640" cy="617925"/>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SzPts val="1920"/>
              <a:buChar char="•"/>
            </a:pPr>
            <a:r>
              <a:rPr lang="en-US" sz="2400">
                <a:latin typeface="Helvetica Neue"/>
                <a:ea typeface="Helvetica Neue"/>
                <a:cs typeface="Helvetica Neue"/>
                <a:sym typeface="Helvetica Neue"/>
              </a:rPr>
              <a:t>Megafauna poo, a lot!</a:t>
            </a:r>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p:txBody>
      </p:sp>
      <p:sp>
        <p:nvSpPr>
          <p:cNvPr id="403" name="Google Shape;403;p41"/>
          <p:cNvSpPr txBox="1"/>
          <p:nvPr/>
        </p:nvSpPr>
        <p:spPr>
          <a:xfrm>
            <a:off x="959718" y="2695033"/>
            <a:ext cx="5593481" cy="1229589"/>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For example, an elephant can eat up to 300kg of vegetation per day. That results in up to 100kg of dung.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404" name="Google Shape;404;p41"/>
          <p:cNvSpPr txBox="1"/>
          <p:nvPr/>
        </p:nvSpPr>
        <p:spPr>
          <a:xfrm>
            <a:off x="6838766" y="3600283"/>
            <a:ext cx="4115700" cy="369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dk1"/>
                </a:solidFill>
                <a:latin typeface="Helvetica Neue"/>
                <a:ea typeface="Helvetica Neue"/>
                <a:cs typeface="Helvetica Neue"/>
                <a:sym typeface="Helvetica Neue"/>
              </a:rPr>
              <a:t>Note: This is a cartoon! </a:t>
            </a:r>
            <a:endParaRPr/>
          </a:p>
        </p:txBody>
      </p:sp>
      <p:sp>
        <p:nvSpPr>
          <p:cNvPr id="405" name="Google Shape;405;p41"/>
          <p:cNvSpPr txBox="1"/>
          <p:nvPr/>
        </p:nvSpPr>
        <p:spPr>
          <a:xfrm>
            <a:off x="959719" y="4238568"/>
            <a:ext cx="5593481" cy="921261"/>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Some animals, such as dung beetles need this poo to survive.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406" name="Google Shape;406;p41"/>
          <p:cNvSpPr txBox="1"/>
          <p:nvPr/>
        </p:nvSpPr>
        <p:spPr>
          <a:xfrm>
            <a:off x="959718" y="5396121"/>
            <a:ext cx="5879048" cy="1157553"/>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Dung is also rich in important nutrients, which helps fertilise the soil.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pic>
        <p:nvPicPr>
          <p:cNvPr id="407" name="Google Shape;407;p41"/>
          <p:cNvPicPr preferRelativeResize="0"/>
          <p:nvPr/>
        </p:nvPicPr>
        <p:blipFill>
          <a:blip r:embed="rId4">
            <a:alphaModFix/>
          </a:blip>
          <a:stretch>
            <a:fillRect/>
          </a:stretch>
        </p:blipFill>
        <p:spPr>
          <a:xfrm>
            <a:off x="6839241" y="1285690"/>
            <a:ext cx="4114800" cy="2314575"/>
          </a:xfrm>
          <a:prstGeom prst="rect">
            <a:avLst/>
          </a:prstGeom>
          <a:noFill/>
          <a:ln>
            <a:noFill/>
          </a:ln>
        </p:spPr>
      </p:pic>
      <p:pic>
        <p:nvPicPr>
          <p:cNvPr id="408" name="Google Shape;408;p41"/>
          <p:cNvPicPr preferRelativeResize="0"/>
          <p:nvPr/>
        </p:nvPicPr>
        <p:blipFill>
          <a:blip r:embed="rId5">
            <a:alphaModFix/>
          </a:blip>
          <a:stretch>
            <a:fillRect/>
          </a:stretch>
        </p:blipFill>
        <p:spPr>
          <a:xfrm>
            <a:off x="6838775" y="4174975"/>
            <a:ext cx="4228800" cy="237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42"/>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14" name="Google Shape;414;p42"/>
          <p:cNvSpPr txBox="1"/>
          <p:nvPr/>
        </p:nvSpPr>
        <p:spPr>
          <a:xfrm>
            <a:off x="7968343" y="743017"/>
            <a:ext cx="3288322" cy="5178812"/>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accent1"/>
              </a:buClr>
              <a:buSzPts val="1920"/>
              <a:buFont typeface="Arial"/>
              <a:buNone/>
            </a:pPr>
            <a:r>
              <a:rPr lang="en-US" sz="2400">
                <a:solidFill>
                  <a:srgbClr val="595959"/>
                </a:solidFill>
                <a:latin typeface="Helvetica Neue"/>
                <a:ea typeface="Helvetica Neue"/>
                <a:cs typeface="Helvetica Neue"/>
                <a:sym typeface="Helvetica Neue"/>
              </a:rPr>
              <a:t>For example, whales are an important component of a healthy ocean.</a:t>
            </a:r>
            <a:endParaRPr/>
          </a:p>
          <a:p>
            <a:pPr indent="0" lvl="0" marL="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0" lvl="0" marL="0" marR="0" rtl="0" algn="l">
              <a:lnSpc>
                <a:spcPct val="95000"/>
              </a:lnSpc>
              <a:spcBef>
                <a:spcPts val="1600"/>
              </a:spcBef>
              <a:spcAft>
                <a:spcPts val="0"/>
              </a:spcAft>
              <a:buClr>
                <a:schemeClr val="accent1"/>
              </a:buClr>
              <a:buSzPts val="1920"/>
              <a:buFont typeface="Arial"/>
              <a:buNone/>
            </a:pPr>
            <a:r>
              <a:rPr lang="en-US" sz="2400">
                <a:solidFill>
                  <a:srgbClr val="595959"/>
                </a:solidFill>
                <a:latin typeface="Helvetica Neue"/>
                <a:ea typeface="Helvetica Neue"/>
                <a:cs typeface="Helvetica Neue"/>
                <a:sym typeface="Helvetica Neue"/>
              </a:rPr>
              <a:t>They bring nutrients from the deep ocean to the sunlight. This helps plankton to grow and feed animals that live in the ocean.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pic>
        <p:nvPicPr>
          <p:cNvPr id="415" name="Google Shape;415;p42"/>
          <p:cNvPicPr preferRelativeResize="0"/>
          <p:nvPr/>
        </p:nvPicPr>
        <p:blipFill>
          <a:blip r:embed="rId4">
            <a:alphaModFix/>
          </a:blip>
          <a:stretch>
            <a:fillRect/>
          </a:stretch>
        </p:blipFill>
        <p:spPr>
          <a:xfrm>
            <a:off x="139600" y="360625"/>
            <a:ext cx="7918274" cy="594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3"/>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21" name="Google Shape;421;p43"/>
          <p:cNvSpPr txBox="1"/>
          <p:nvPr/>
        </p:nvSpPr>
        <p:spPr>
          <a:xfrm>
            <a:off x="7968344" y="438217"/>
            <a:ext cx="3288322" cy="1925107"/>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accent1"/>
              </a:buClr>
              <a:buSzPts val="1920"/>
              <a:buFont typeface="Arial"/>
              <a:buNone/>
            </a:pPr>
            <a:r>
              <a:rPr lang="en-US" sz="2400">
                <a:solidFill>
                  <a:srgbClr val="595959"/>
                </a:solidFill>
                <a:latin typeface="Helvetica Neue"/>
                <a:ea typeface="Helvetica Neue"/>
                <a:cs typeface="Helvetica Neue"/>
                <a:sym typeface="Helvetica Neue"/>
              </a:rPr>
              <a:t>But the loss of large animals has drastically reduced the transport of important nutrients around the world.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pic>
        <p:nvPicPr>
          <p:cNvPr id="422" name="Google Shape;422;p43"/>
          <p:cNvPicPr preferRelativeResize="0"/>
          <p:nvPr/>
        </p:nvPicPr>
        <p:blipFill>
          <a:blip r:embed="rId4">
            <a:alphaModFix/>
          </a:blip>
          <a:stretch>
            <a:fillRect/>
          </a:stretch>
        </p:blipFill>
        <p:spPr>
          <a:xfrm>
            <a:off x="152400" y="152400"/>
            <a:ext cx="7713125" cy="6238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7"/>
          <p:cNvPicPr preferRelativeResize="0"/>
          <p:nvPr/>
        </p:nvPicPr>
        <p:blipFill rotWithShape="1">
          <a:blip r:embed="rId3">
            <a:alphaModFix/>
          </a:blip>
          <a:srcRect b="0" l="0" r="0" t="0"/>
          <a:stretch/>
        </p:blipFill>
        <p:spPr>
          <a:xfrm>
            <a:off x="11256665" y="-6973"/>
            <a:ext cx="1012827" cy="890383"/>
          </a:xfrm>
          <a:prstGeom prst="rect">
            <a:avLst/>
          </a:prstGeom>
          <a:noFill/>
          <a:ln>
            <a:noFill/>
          </a:ln>
        </p:spPr>
      </p:pic>
      <p:sp>
        <p:nvSpPr>
          <p:cNvPr id="124" name="Google Shape;124;p17"/>
          <p:cNvSpPr txBox="1"/>
          <p:nvPr/>
        </p:nvSpPr>
        <p:spPr>
          <a:xfrm>
            <a:off x="273775" y="241675"/>
            <a:ext cx="7353300" cy="789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5100">
                <a:solidFill>
                  <a:srgbClr val="99CB38"/>
                </a:solidFill>
                <a:latin typeface="Century Schoolbook"/>
                <a:ea typeface="Century Schoolbook"/>
                <a:cs typeface="Century Schoolbook"/>
                <a:sym typeface="Century Schoolbook"/>
              </a:rPr>
              <a:t>Where are you?</a:t>
            </a:r>
            <a:endParaRPr sz="2100"/>
          </a:p>
        </p:txBody>
      </p:sp>
      <p:pic>
        <p:nvPicPr>
          <p:cNvPr id="125" name="Google Shape;125;p17">
            <a:hlinkClick r:id="rId4"/>
          </p:cNvPr>
          <p:cNvPicPr preferRelativeResize="0"/>
          <p:nvPr/>
        </p:nvPicPr>
        <p:blipFill>
          <a:blip r:embed="rId5">
            <a:alphaModFix/>
          </a:blip>
          <a:stretch>
            <a:fillRect/>
          </a:stretch>
        </p:blipFill>
        <p:spPr>
          <a:xfrm>
            <a:off x="4561175" y="1386682"/>
            <a:ext cx="6294466" cy="5170768"/>
          </a:xfrm>
          <a:prstGeom prst="rect">
            <a:avLst/>
          </a:prstGeom>
          <a:noFill/>
          <a:ln>
            <a:noFill/>
          </a:ln>
        </p:spPr>
      </p:pic>
      <p:cxnSp>
        <p:nvCxnSpPr>
          <p:cNvPr id="126" name="Google Shape;126;p17"/>
          <p:cNvCxnSpPr/>
          <p:nvPr/>
        </p:nvCxnSpPr>
        <p:spPr>
          <a:xfrm>
            <a:off x="411125" y="3218125"/>
            <a:ext cx="4210500" cy="1179900"/>
          </a:xfrm>
          <a:prstGeom prst="curvedConnector3">
            <a:avLst>
              <a:gd fmla="val 50000" name="adj1"/>
            </a:avLst>
          </a:prstGeom>
          <a:noFill/>
          <a:ln cap="flat" cmpd="sng" w="57150">
            <a:solidFill>
              <a:srgbClr val="99CB38"/>
            </a:solidFill>
            <a:prstDash val="solid"/>
            <a:round/>
            <a:headEnd len="lg" w="lg" type="none"/>
            <a:tailEnd len="med" w="med" type="triangle"/>
          </a:ln>
        </p:spPr>
      </p:cxnSp>
      <p:sp>
        <p:nvSpPr>
          <p:cNvPr id="127" name="Google Shape;127;p17"/>
          <p:cNvSpPr txBox="1"/>
          <p:nvPr/>
        </p:nvSpPr>
        <p:spPr>
          <a:xfrm>
            <a:off x="99225" y="2599250"/>
            <a:ext cx="3000000" cy="789000"/>
          </a:xfrm>
          <a:prstGeom prst="rect">
            <a:avLst/>
          </a:prstGeom>
          <a:noFill/>
          <a:ln>
            <a:noFill/>
          </a:ln>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rPr lang="en-US" sz="3400">
                <a:solidFill>
                  <a:srgbClr val="595959"/>
                </a:solidFill>
                <a:latin typeface="Century Schoolbook"/>
                <a:ea typeface="Century Schoolbook"/>
                <a:cs typeface="Century Schoolbook"/>
                <a:sym typeface="Century Schoolbook"/>
              </a:rPr>
              <a:t>Click here</a:t>
            </a:r>
            <a:endParaRPr sz="4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44"/>
          <p:cNvPicPr preferRelativeResize="0"/>
          <p:nvPr/>
        </p:nvPicPr>
        <p:blipFill>
          <a:blip r:embed="rId3">
            <a:alphaModFix/>
          </a:blip>
          <a:stretch>
            <a:fillRect/>
          </a:stretch>
        </p:blipFill>
        <p:spPr>
          <a:xfrm>
            <a:off x="1482275" y="1788245"/>
            <a:ext cx="8199075" cy="5069761"/>
          </a:xfrm>
          <a:prstGeom prst="rect">
            <a:avLst/>
          </a:prstGeom>
          <a:noFill/>
          <a:ln>
            <a:noFill/>
          </a:ln>
        </p:spPr>
      </p:pic>
      <p:pic>
        <p:nvPicPr>
          <p:cNvPr id="429" name="Google Shape;429;p44"/>
          <p:cNvPicPr preferRelativeResize="0"/>
          <p:nvPr/>
        </p:nvPicPr>
        <p:blipFill rotWithShape="1">
          <a:blip r:embed="rId4">
            <a:alphaModFix/>
          </a:blip>
          <a:srcRect b="0" l="0" r="0" t="0"/>
          <a:stretch/>
        </p:blipFill>
        <p:spPr>
          <a:xfrm>
            <a:off x="11256665" y="-6973"/>
            <a:ext cx="1012825" cy="890380"/>
          </a:xfrm>
          <a:prstGeom prst="rect">
            <a:avLst/>
          </a:prstGeom>
          <a:noFill/>
          <a:ln>
            <a:noFill/>
          </a:ln>
        </p:spPr>
      </p:pic>
      <p:sp>
        <p:nvSpPr>
          <p:cNvPr id="430" name="Google Shape;430;p44"/>
          <p:cNvSpPr txBox="1"/>
          <p:nvPr>
            <p:ph type="title"/>
          </p:nvPr>
        </p:nvSpPr>
        <p:spPr>
          <a:xfrm>
            <a:off x="1118775" y="991591"/>
            <a:ext cx="9692700" cy="142890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br>
              <a:rPr lang="en-US" sz="3959"/>
            </a:br>
            <a:r>
              <a:rPr lang="en-US" sz="3959"/>
              <a:t>How has animal fertilisation changed near [insert school name]?</a:t>
            </a:r>
            <a:br>
              <a:rPr lang="en-US" sz="3959"/>
            </a:br>
            <a:endParaRPr sz="3959"/>
          </a:p>
        </p:txBody>
      </p:sp>
      <p:sp>
        <p:nvSpPr>
          <p:cNvPr id="431" name="Google Shape;431;p44"/>
          <p:cNvSpPr txBox="1"/>
          <p:nvPr/>
        </p:nvSpPr>
        <p:spPr>
          <a:xfrm rot="-5400000">
            <a:off x="201800" y="3910450"/>
            <a:ext cx="3557400" cy="57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1100"/>
              <a:buFont typeface="Arial"/>
              <a:buNone/>
            </a:pPr>
            <a:r>
              <a:rPr lang="en-US" sz="2400">
                <a:solidFill>
                  <a:srgbClr val="595959"/>
                </a:solidFill>
                <a:latin typeface="Helvetica Neue"/>
                <a:ea typeface="Helvetica Neue"/>
                <a:cs typeface="Helvetica Neue"/>
                <a:sym typeface="Helvetica Neue"/>
              </a:rPr>
              <a:t>Nutrient Diffusion</a:t>
            </a:r>
            <a:endParaRPr/>
          </a:p>
        </p:txBody>
      </p:sp>
      <p:sp>
        <p:nvSpPr>
          <p:cNvPr id="432" name="Google Shape;432;p44"/>
          <p:cNvSpPr txBox="1"/>
          <p:nvPr/>
        </p:nvSpPr>
        <p:spPr>
          <a:xfrm>
            <a:off x="3454975" y="6052700"/>
            <a:ext cx="4253700" cy="57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US" sz="2400">
                <a:solidFill>
                  <a:srgbClr val="595959"/>
                </a:solidFill>
                <a:latin typeface="Helvetica Neue"/>
                <a:ea typeface="Helvetica Neue"/>
                <a:cs typeface="Helvetica Neue"/>
                <a:sym typeface="Helvetica Neue"/>
              </a:rPr>
              <a:t>Non-extinct               Extinct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5"/>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5. Global climate</a:t>
            </a:r>
            <a:br>
              <a:rPr lang="en-US"/>
            </a:br>
            <a:endParaRPr/>
          </a:p>
        </p:txBody>
      </p:sp>
      <p:pic>
        <p:nvPicPr>
          <p:cNvPr id="438" name="Google Shape;438;p45"/>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39" name="Google Shape;439;p45"/>
          <p:cNvSpPr txBox="1"/>
          <p:nvPr/>
        </p:nvSpPr>
        <p:spPr>
          <a:xfrm>
            <a:off x="1261872" y="1483246"/>
            <a:ext cx="4268071" cy="1303497"/>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The combined effects of megafauna can impact global climate.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440" name="Google Shape;440;p45"/>
          <p:cNvSpPr txBox="1"/>
          <p:nvPr/>
        </p:nvSpPr>
        <p:spPr>
          <a:xfrm>
            <a:off x="1261872" y="3003512"/>
            <a:ext cx="4268071" cy="2008168"/>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This can be directly. For example, cows are known to produce a lot of methane, which warms the planet.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sp>
        <p:nvSpPr>
          <p:cNvPr id="441" name="Google Shape;441;p45"/>
          <p:cNvSpPr txBox="1"/>
          <p:nvPr/>
        </p:nvSpPr>
        <p:spPr>
          <a:xfrm>
            <a:off x="1261872" y="4920343"/>
            <a:ext cx="4268071" cy="1303497"/>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920"/>
              <a:buFont typeface="Arial"/>
              <a:buChar char="•"/>
            </a:pPr>
            <a:r>
              <a:rPr lang="en-US" sz="2400">
                <a:solidFill>
                  <a:srgbClr val="595959"/>
                </a:solidFill>
                <a:latin typeface="Helvetica Neue"/>
                <a:ea typeface="Helvetica Neue"/>
                <a:cs typeface="Helvetica Neue"/>
                <a:sym typeface="Helvetica Neue"/>
              </a:rPr>
              <a:t>And indirectly, through their impacts on plants and soil fertility. </a:t>
            </a:r>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pic>
        <p:nvPicPr>
          <p:cNvPr id="442" name="Google Shape;442;p45"/>
          <p:cNvPicPr preferRelativeResize="0"/>
          <p:nvPr/>
        </p:nvPicPr>
        <p:blipFill>
          <a:blip r:embed="rId4">
            <a:alphaModFix/>
          </a:blip>
          <a:stretch>
            <a:fillRect/>
          </a:stretch>
        </p:blipFill>
        <p:spPr>
          <a:xfrm>
            <a:off x="6441350" y="1128200"/>
            <a:ext cx="4631301" cy="2726650"/>
          </a:xfrm>
          <a:prstGeom prst="rect">
            <a:avLst/>
          </a:prstGeom>
          <a:noFill/>
          <a:ln>
            <a:noFill/>
          </a:ln>
        </p:spPr>
      </p:pic>
      <p:pic>
        <p:nvPicPr>
          <p:cNvPr id="443" name="Google Shape;443;p45"/>
          <p:cNvPicPr preferRelativeResize="0"/>
          <p:nvPr/>
        </p:nvPicPr>
        <p:blipFill>
          <a:blip r:embed="rId5">
            <a:alphaModFix/>
          </a:blip>
          <a:stretch>
            <a:fillRect/>
          </a:stretch>
        </p:blipFill>
        <p:spPr>
          <a:xfrm>
            <a:off x="6441350" y="4049075"/>
            <a:ext cx="4631301" cy="26063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id="448" name="Google Shape;448;p46"/>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49" name="Google Shape;449;p46"/>
          <p:cNvSpPr txBox="1"/>
          <p:nvPr/>
        </p:nvSpPr>
        <p:spPr>
          <a:xfrm>
            <a:off x="261262" y="438217"/>
            <a:ext cx="3505200" cy="4373269"/>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accent1"/>
              </a:buClr>
              <a:buSzPts val="1920"/>
              <a:buFont typeface="Arial"/>
              <a:buNone/>
            </a:pPr>
            <a:r>
              <a:rPr lang="en-US" sz="2400">
                <a:solidFill>
                  <a:srgbClr val="595959"/>
                </a:solidFill>
                <a:latin typeface="Helvetica Neue"/>
                <a:ea typeface="Helvetica Neue"/>
                <a:cs typeface="Helvetica Neue"/>
                <a:sym typeface="Helvetica Neue"/>
              </a:rPr>
              <a:t>In this way, conservation efforts that promote the protection of megafauna can help regulate climate change…</a:t>
            </a:r>
            <a:endParaRPr sz="2400">
              <a:solidFill>
                <a:srgbClr val="595959"/>
              </a:solidFill>
              <a:latin typeface="Helvetica Neue"/>
              <a:ea typeface="Helvetica Neue"/>
              <a:cs typeface="Helvetica Neue"/>
              <a:sym typeface="Helvetica Neue"/>
            </a:endParaRPr>
          </a:p>
          <a:p>
            <a:pPr indent="0" lvl="0" marL="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0" lvl="0" marL="0" marR="0" rtl="0" algn="l">
              <a:lnSpc>
                <a:spcPct val="95000"/>
              </a:lnSpc>
              <a:spcBef>
                <a:spcPts val="1600"/>
              </a:spcBef>
              <a:spcAft>
                <a:spcPts val="0"/>
              </a:spcAft>
              <a:buClr>
                <a:schemeClr val="accent1"/>
              </a:buClr>
              <a:buSzPts val="1920"/>
              <a:buFont typeface="Arial"/>
              <a:buNone/>
            </a:pPr>
            <a:r>
              <a:rPr lang="en-US" sz="2400">
                <a:solidFill>
                  <a:srgbClr val="595959"/>
                </a:solidFill>
                <a:latin typeface="Helvetica Neue"/>
                <a:ea typeface="Helvetica Neue"/>
                <a:cs typeface="Helvetica Neue"/>
                <a:sym typeface="Helvetica Neue"/>
              </a:rPr>
              <a:t>..as well as many other benefits</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a:p>
            <a:pPr indent="-60959" lvl="0" marL="182880" marR="0" rtl="0" algn="l">
              <a:lnSpc>
                <a:spcPct val="95000"/>
              </a:lnSpc>
              <a:spcBef>
                <a:spcPts val="1600"/>
              </a:spcBef>
              <a:spcAft>
                <a:spcPts val="0"/>
              </a:spcAft>
              <a:buClr>
                <a:schemeClr val="accent1"/>
              </a:buClr>
              <a:buSzPts val="1920"/>
              <a:buFont typeface="Arial"/>
              <a:buNone/>
            </a:pPr>
            <a:r>
              <a:t/>
            </a:r>
            <a:endParaRPr sz="2400">
              <a:solidFill>
                <a:srgbClr val="595959"/>
              </a:solidFill>
              <a:latin typeface="Helvetica Neue"/>
              <a:ea typeface="Helvetica Neue"/>
              <a:cs typeface="Helvetica Neue"/>
              <a:sym typeface="Helvetica Neue"/>
            </a:endParaRPr>
          </a:p>
        </p:txBody>
      </p:sp>
      <p:pic>
        <p:nvPicPr>
          <p:cNvPr id="450" name="Google Shape;450;p46"/>
          <p:cNvPicPr preferRelativeResize="0"/>
          <p:nvPr/>
        </p:nvPicPr>
        <p:blipFill>
          <a:blip r:embed="rId4">
            <a:alphaModFix/>
          </a:blip>
          <a:stretch>
            <a:fillRect/>
          </a:stretch>
        </p:blipFill>
        <p:spPr>
          <a:xfrm>
            <a:off x="3918862" y="152400"/>
            <a:ext cx="7162800" cy="6524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7"/>
          <p:cNvSpPr txBox="1"/>
          <p:nvPr>
            <p:ph type="title"/>
          </p:nvPr>
        </p:nvSpPr>
        <p:spPr>
          <a:xfrm>
            <a:off x="712709" y="718692"/>
            <a:ext cx="10251900" cy="142890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But, today, large mammal populations are declining. </a:t>
            </a:r>
            <a:br>
              <a:rPr lang="en-US" sz="3959"/>
            </a:br>
            <a:endParaRPr sz="3959"/>
          </a:p>
        </p:txBody>
      </p:sp>
      <p:pic>
        <p:nvPicPr>
          <p:cNvPr id="456" name="Google Shape;456;p47"/>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57" name="Google Shape;457;p47"/>
          <p:cNvSpPr txBox="1"/>
          <p:nvPr/>
        </p:nvSpPr>
        <p:spPr>
          <a:xfrm>
            <a:off x="687084" y="5404462"/>
            <a:ext cx="101279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You can visit the WWF website </a:t>
            </a:r>
            <a:r>
              <a:rPr lang="en-US" sz="1800" u="sng">
                <a:solidFill>
                  <a:schemeClr val="dk1"/>
                </a:solidFill>
                <a:latin typeface="Helvetica Neue"/>
                <a:ea typeface="Helvetica Neue"/>
                <a:cs typeface="Helvetica Neue"/>
                <a:sym typeface="Helvetica Neue"/>
                <a:hlinkClick r:id="rId4"/>
              </a:rPr>
              <a:t>here</a:t>
            </a:r>
            <a:r>
              <a:rPr lang="en-US" sz="1800">
                <a:solidFill>
                  <a:schemeClr val="dk1"/>
                </a:solidFill>
                <a:latin typeface="Helvetica Neue"/>
                <a:ea typeface="Helvetica Neue"/>
                <a:cs typeface="Helvetica Neue"/>
                <a:sym typeface="Helvetica Neue"/>
              </a:rPr>
              <a:t> to look through a list of all large animals that are endangered</a:t>
            </a:r>
            <a:endParaRPr/>
          </a:p>
        </p:txBody>
      </p:sp>
      <p:pic>
        <p:nvPicPr>
          <p:cNvPr id="458" name="Google Shape;458;p47"/>
          <p:cNvPicPr preferRelativeResize="0"/>
          <p:nvPr/>
        </p:nvPicPr>
        <p:blipFill>
          <a:blip r:embed="rId5">
            <a:alphaModFix/>
          </a:blip>
          <a:stretch>
            <a:fillRect/>
          </a:stretch>
        </p:blipFill>
        <p:spPr>
          <a:xfrm>
            <a:off x="7555350" y="1890208"/>
            <a:ext cx="3486150" cy="3038475"/>
          </a:xfrm>
          <a:prstGeom prst="rect">
            <a:avLst/>
          </a:prstGeom>
          <a:noFill/>
          <a:ln>
            <a:noFill/>
          </a:ln>
        </p:spPr>
      </p:pic>
      <p:pic>
        <p:nvPicPr>
          <p:cNvPr id="459" name="Google Shape;459;p47"/>
          <p:cNvPicPr preferRelativeResize="0"/>
          <p:nvPr/>
        </p:nvPicPr>
        <p:blipFill>
          <a:blip r:embed="rId6">
            <a:alphaModFix/>
          </a:blip>
          <a:stretch>
            <a:fillRect/>
          </a:stretch>
        </p:blipFill>
        <p:spPr>
          <a:xfrm>
            <a:off x="3978313" y="1894971"/>
            <a:ext cx="3324225" cy="3028950"/>
          </a:xfrm>
          <a:prstGeom prst="rect">
            <a:avLst/>
          </a:prstGeom>
          <a:noFill/>
          <a:ln>
            <a:noFill/>
          </a:ln>
        </p:spPr>
      </p:pic>
      <p:pic>
        <p:nvPicPr>
          <p:cNvPr id="460" name="Google Shape;460;p47"/>
          <p:cNvPicPr preferRelativeResize="0"/>
          <p:nvPr/>
        </p:nvPicPr>
        <p:blipFill>
          <a:blip r:embed="rId7">
            <a:alphaModFix/>
          </a:blip>
          <a:stretch>
            <a:fillRect/>
          </a:stretch>
        </p:blipFill>
        <p:spPr>
          <a:xfrm>
            <a:off x="266400" y="1950558"/>
            <a:ext cx="3459100" cy="29177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804672" y="438217"/>
            <a:ext cx="9692640" cy="119464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How are megafauna doing near to [insert school name]?</a:t>
            </a:r>
            <a:endParaRPr/>
          </a:p>
        </p:txBody>
      </p:sp>
      <p:pic>
        <p:nvPicPr>
          <p:cNvPr id="466" name="Google Shape;466;p48"/>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467" name="Google Shape;467;p48"/>
          <p:cNvPicPr preferRelativeResize="0"/>
          <p:nvPr/>
        </p:nvPicPr>
        <p:blipFill rotWithShape="1">
          <a:blip r:embed="rId4">
            <a:alphaModFix/>
          </a:blip>
          <a:srcRect b="0" l="0" r="0" t="0"/>
          <a:stretch/>
        </p:blipFill>
        <p:spPr>
          <a:xfrm>
            <a:off x="434973" y="1913583"/>
            <a:ext cx="3091147" cy="2556400"/>
          </a:xfrm>
          <a:prstGeom prst="rect">
            <a:avLst/>
          </a:prstGeom>
          <a:noFill/>
          <a:ln>
            <a:noFill/>
          </a:ln>
        </p:spPr>
      </p:pic>
      <p:pic>
        <p:nvPicPr>
          <p:cNvPr id="468" name="Google Shape;468;p48"/>
          <p:cNvPicPr preferRelativeResize="0"/>
          <p:nvPr/>
        </p:nvPicPr>
        <p:blipFill rotWithShape="1">
          <a:blip r:embed="rId4">
            <a:alphaModFix/>
          </a:blip>
          <a:srcRect b="0" l="0" r="0" t="0"/>
          <a:stretch/>
        </p:blipFill>
        <p:spPr>
          <a:xfrm>
            <a:off x="4004303" y="1913572"/>
            <a:ext cx="3130377" cy="2588875"/>
          </a:xfrm>
          <a:prstGeom prst="rect">
            <a:avLst/>
          </a:prstGeom>
          <a:noFill/>
          <a:ln>
            <a:noFill/>
          </a:ln>
        </p:spPr>
      </p:pic>
      <p:pic>
        <p:nvPicPr>
          <p:cNvPr id="469" name="Google Shape;469;p48"/>
          <p:cNvPicPr preferRelativeResize="0"/>
          <p:nvPr/>
        </p:nvPicPr>
        <p:blipFill rotWithShape="1">
          <a:blip r:embed="rId4">
            <a:alphaModFix/>
          </a:blip>
          <a:srcRect b="0" l="0" r="0" t="0"/>
          <a:stretch/>
        </p:blipFill>
        <p:spPr>
          <a:xfrm>
            <a:off x="7516182" y="1913571"/>
            <a:ext cx="3311100" cy="2738337"/>
          </a:xfrm>
          <a:prstGeom prst="rect">
            <a:avLst/>
          </a:prstGeom>
          <a:noFill/>
          <a:ln>
            <a:noFill/>
          </a:ln>
        </p:spPr>
      </p:pic>
      <p:sp>
        <p:nvSpPr>
          <p:cNvPr id="470" name="Google Shape;470;p48"/>
          <p:cNvSpPr txBox="1"/>
          <p:nvPr/>
        </p:nvSpPr>
        <p:spPr>
          <a:xfrm>
            <a:off x="274074" y="4661820"/>
            <a:ext cx="32448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[insert name threated 1]</a:t>
            </a:r>
            <a:endParaRPr/>
          </a:p>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Threat Level: [threat level 1] </a:t>
            </a:r>
            <a:endParaRPr/>
          </a:p>
        </p:txBody>
      </p:sp>
      <p:pic>
        <p:nvPicPr>
          <p:cNvPr id="471" name="Google Shape;471;p48"/>
          <p:cNvPicPr preferRelativeResize="0"/>
          <p:nvPr/>
        </p:nvPicPr>
        <p:blipFill rotWithShape="1">
          <a:blip r:embed="rId5">
            <a:alphaModFix/>
          </a:blip>
          <a:srcRect b="0" l="0" r="0" t="22929"/>
          <a:stretch/>
        </p:blipFill>
        <p:spPr>
          <a:xfrm>
            <a:off x="2802194" y="5777077"/>
            <a:ext cx="5534572" cy="773125"/>
          </a:xfrm>
          <a:prstGeom prst="rect">
            <a:avLst/>
          </a:prstGeom>
          <a:noFill/>
          <a:ln>
            <a:noFill/>
          </a:ln>
        </p:spPr>
      </p:pic>
      <p:sp>
        <p:nvSpPr>
          <p:cNvPr id="472" name="Google Shape;472;p48"/>
          <p:cNvSpPr txBox="1"/>
          <p:nvPr/>
        </p:nvSpPr>
        <p:spPr>
          <a:xfrm>
            <a:off x="3805582" y="4593370"/>
            <a:ext cx="33291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[insert name threated 2]</a:t>
            </a:r>
            <a:endParaRPr/>
          </a:p>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Threat Level: [threat level 2] </a:t>
            </a:r>
            <a:endParaRPr/>
          </a:p>
        </p:txBody>
      </p:sp>
      <p:sp>
        <p:nvSpPr>
          <p:cNvPr id="473" name="Google Shape;473;p48"/>
          <p:cNvSpPr txBox="1"/>
          <p:nvPr/>
        </p:nvSpPr>
        <p:spPr>
          <a:xfrm>
            <a:off x="7367725" y="4632345"/>
            <a:ext cx="33111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[insert name threated 3]</a:t>
            </a:r>
            <a:endParaRPr/>
          </a:p>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Threat Level: [threat level 3]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9"/>
          <p:cNvSpPr txBox="1"/>
          <p:nvPr>
            <p:ph type="title"/>
          </p:nvPr>
        </p:nvSpPr>
        <p:spPr>
          <a:xfrm>
            <a:off x="670192" y="293400"/>
            <a:ext cx="10157700" cy="812400"/>
          </a:xfrm>
          <a:prstGeom prst="rect">
            <a:avLst/>
          </a:prstGeom>
          <a:noFill/>
          <a:ln>
            <a:noFill/>
          </a:ln>
        </p:spPr>
        <p:txBody>
          <a:bodyPr anchorCtr="0" anchor="b" bIns="45700" lIns="91425" spcFirstLastPara="1" rIns="91425" wrap="square" tIns="27425">
            <a:noAutofit/>
          </a:bodyPr>
          <a:lstStyle/>
          <a:p>
            <a:pPr indent="0" lvl="0" marL="0" rtl="0" algn="ctr">
              <a:lnSpc>
                <a:spcPct val="90000"/>
              </a:lnSpc>
              <a:spcBef>
                <a:spcPts val="0"/>
              </a:spcBef>
              <a:spcAft>
                <a:spcPts val="0"/>
              </a:spcAft>
              <a:buClr>
                <a:schemeClr val="accent1"/>
              </a:buClr>
              <a:buSzPts val="4400"/>
              <a:buFont typeface="Century Schoolbook"/>
              <a:buNone/>
            </a:pPr>
            <a:r>
              <a:rPr lang="en-US"/>
              <a:t>What things can do to help? </a:t>
            </a:r>
            <a:endParaRPr/>
          </a:p>
        </p:txBody>
      </p:sp>
      <p:pic>
        <p:nvPicPr>
          <p:cNvPr id="479" name="Google Shape;479;p49"/>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480" name="Google Shape;480;p49"/>
          <p:cNvPicPr preferRelativeResize="0"/>
          <p:nvPr/>
        </p:nvPicPr>
        <p:blipFill>
          <a:blip r:embed="rId4">
            <a:alphaModFix/>
          </a:blip>
          <a:stretch>
            <a:fillRect/>
          </a:stretch>
        </p:blipFill>
        <p:spPr>
          <a:xfrm>
            <a:off x="3688050" y="1254327"/>
            <a:ext cx="4122000" cy="5379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0"/>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Key learnings</a:t>
            </a:r>
            <a:br>
              <a:rPr lang="en-US"/>
            </a:br>
            <a:endParaRPr/>
          </a:p>
        </p:txBody>
      </p:sp>
      <p:pic>
        <p:nvPicPr>
          <p:cNvPr id="486" name="Google Shape;486;p50"/>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487" name="Google Shape;487;p50"/>
          <p:cNvSpPr txBox="1"/>
          <p:nvPr>
            <p:ph idx="1" type="body"/>
          </p:nvPr>
        </p:nvSpPr>
        <p:spPr>
          <a:xfrm>
            <a:off x="1261872" y="1691322"/>
            <a:ext cx="8595360" cy="4351337"/>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SzPts val="1920"/>
              <a:buChar char="•"/>
            </a:pPr>
            <a:r>
              <a:rPr lang="en-US" sz="2400">
                <a:latin typeface="Helvetica Neue"/>
                <a:ea typeface="Helvetica Neue"/>
                <a:cs typeface="Helvetica Neue"/>
                <a:sym typeface="Helvetica Neue"/>
              </a:rPr>
              <a:t>Megafauna are important for a healthy planet:</a:t>
            </a:r>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a:p>
            <a:pPr indent="-457200" lvl="4" marL="1554480" rtl="0" algn="l">
              <a:lnSpc>
                <a:spcPct val="90000"/>
              </a:lnSpc>
              <a:spcBef>
                <a:spcPts val="500"/>
              </a:spcBef>
              <a:spcAft>
                <a:spcPts val="0"/>
              </a:spcAft>
              <a:buSzPts val="2400"/>
              <a:buFont typeface="Century Schoolbook"/>
              <a:buAutoNum type="arabicPeriod"/>
            </a:pPr>
            <a:r>
              <a:rPr lang="en-US" sz="2400">
                <a:latin typeface="Helvetica Neue"/>
                <a:ea typeface="Helvetica Neue"/>
                <a:cs typeface="Helvetica Neue"/>
                <a:sym typeface="Helvetica Neue"/>
              </a:rPr>
              <a:t>Vegetation destruction</a:t>
            </a:r>
            <a:endParaRPr/>
          </a:p>
          <a:p>
            <a:pPr indent="-457200" lvl="4" marL="1554480" rtl="0" algn="l">
              <a:lnSpc>
                <a:spcPct val="90000"/>
              </a:lnSpc>
              <a:spcBef>
                <a:spcPts val="600"/>
              </a:spcBef>
              <a:spcAft>
                <a:spcPts val="0"/>
              </a:spcAft>
              <a:buSzPts val="2400"/>
              <a:buFont typeface="Century Schoolbook"/>
              <a:buAutoNum type="arabicPeriod"/>
            </a:pPr>
            <a:r>
              <a:rPr lang="en-US" sz="2400">
                <a:latin typeface="Helvetica Neue"/>
                <a:ea typeface="Helvetica Neue"/>
                <a:cs typeface="Helvetica Neue"/>
                <a:sym typeface="Helvetica Neue"/>
              </a:rPr>
              <a:t>Food webs</a:t>
            </a:r>
            <a:endParaRPr/>
          </a:p>
          <a:p>
            <a:pPr indent="-457200" lvl="4" marL="1554480" rtl="0" algn="l">
              <a:lnSpc>
                <a:spcPct val="90000"/>
              </a:lnSpc>
              <a:spcBef>
                <a:spcPts val="600"/>
              </a:spcBef>
              <a:spcAft>
                <a:spcPts val="0"/>
              </a:spcAft>
              <a:buSzPts val="2400"/>
              <a:buFont typeface="Century Schoolbook"/>
              <a:buAutoNum type="arabicPeriod"/>
            </a:pPr>
            <a:r>
              <a:rPr lang="en-US" sz="2400">
                <a:latin typeface="Helvetica Neue"/>
                <a:ea typeface="Helvetica Neue"/>
                <a:cs typeface="Helvetica Neue"/>
                <a:sym typeface="Helvetica Neue"/>
              </a:rPr>
              <a:t>Plant composition</a:t>
            </a:r>
            <a:endParaRPr/>
          </a:p>
          <a:p>
            <a:pPr indent="-457200" lvl="4" marL="1554480" rtl="0" algn="l">
              <a:lnSpc>
                <a:spcPct val="90000"/>
              </a:lnSpc>
              <a:spcBef>
                <a:spcPts val="600"/>
              </a:spcBef>
              <a:spcAft>
                <a:spcPts val="0"/>
              </a:spcAft>
              <a:buSzPts val="2400"/>
              <a:buFont typeface="Century Schoolbook"/>
              <a:buAutoNum type="arabicPeriod"/>
            </a:pPr>
            <a:r>
              <a:rPr lang="en-US" sz="2400">
                <a:latin typeface="Helvetica Neue"/>
                <a:ea typeface="Helvetica Neue"/>
                <a:cs typeface="Helvetica Neue"/>
                <a:sym typeface="Helvetica Neue"/>
              </a:rPr>
              <a:t>Soil fertility</a:t>
            </a:r>
            <a:endParaRPr/>
          </a:p>
          <a:p>
            <a:pPr indent="-457200" lvl="4" marL="1554480" rtl="0" algn="l">
              <a:lnSpc>
                <a:spcPct val="90000"/>
              </a:lnSpc>
              <a:spcBef>
                <a:spcPts val="600"/>
              </a:spcBef>
              <a:spcAft>
                <a:spcPts val="0"/>
              </a:spcAft>
              <a:buSzPts val="2400"/>
              <a:buFont typeface="Century Schoolbook"/>
              <a:buAutoNum type="arabicPeriod"/>
            </a:pPr>
            <a:r>
              <a:rPr lang="en-US" sz="2400">
                <a:latin typeface="Helvetica Neue"/>
                <a:ea typeface="Helvetica Neue"/>
                <a:cs typeface="Helvetica Neue"/>
                <a:sym typeface="Helvetica Neue"/>
              </a:rPr>
              <a:t>Global climate</a:t>
            </a:r>
            <a:endParaRPr/>
          </a:p>
          <a:p>
            <a:pPr indent="-304800" lvl="4" marL="1554480" rtl="0" algn="l">
              <a:lnSpc>
                <a:spcPct val="90000"/>
              </a:lnSpc>
              <a:spcBef>
                <a:spcPts val="600"/>
              </a:spcBef>
              <a:spcAft>
                <a:spcPts val="0"/>
              </a:spcAft>
              <a:buSzPts val="2400"/>
              <a:buFont typeface="Century Schoolbook"/>
              <a:buNone/>
            </a:pPr>
            <a:r>
              <a:t/>
            </a:r>
            <a:endParaRPr sz="2400">
              <a:latin typeface="Helvetica Neue"/>
              <a:ea typeface="Helvetica Neue"/>
              <a:cs typeface="Helvetica Neue"/>
              <a:sym typeface="Helvetica Neue"/>
            </a:endParaRPr>
          </a:p>
          <a:p>
            <a:pPr indent="-182880" lvl="0" marL="182880" rtl="0" algn="l">
              <a:lnSpc>
                <a:spcPct val="95000"/>
              </a:lnSpc>
              <a:spcBef>
                <a:spcPts val="1700"/>
              </a:spcBef>
              <a:spcAft>
                <a:spcPts val="0"/>
              </a:spcAft>
              <a:buSzPts val="1920"/>
              <a:buChar char="•"/>
            </a:pPr>
            <a:r>
              <a:rPr lang="en-US" sz="2400">
                <a:latin typeface="Helvetica Neue"/>
                <a:ea typeface="Helvetica Neue"/>
                <a:cs typeface="Helvetica Neue"/>
                <a:sym typeface="Helvetica Neue"/>
              </a:rPr>
              <a:t>Megafauna species need greater protection across the world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Google Shape;492;p51"/>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493" name="Google Shape;493;p51"/>
          <p:cNvPicPr preferRelativeResize="0"/>
          <p:nvPr/>
        </p:nvPicPr>
        <p:blipFill>
          <a:blip r:embed="rId4">
            <a:alphaModFix/>
          </a:blip>
          <a:stretch>
            <a:fillRect/>
          </a:stretch>
        </p:blipFill>
        <p:spPr>
          <a:xfrm>
            <a:off x="2278300" y="581025"/>
            <a:ext cx="6477000" cy="569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So, what are megafauna?</a:t>
            </a:r>
            <a:br>
              <a:rPr lang="en-US"/>
            </a:br>
            <a:endParaRPr/>
          </a:p>
        </p:txBody>
      </p:sp>
      <p:sp>
        <p:nvSpPr>
          <p:cNvPr id="133" name="Google Shape;133;p18"/>
          <p:cNvSpPr txBox="1"/>
          <p:nvPr>
            <p:ph idx="1" type="body"/>
          </p:nvPr>
        </p:nvSpPr>
        <p:spPr>
          <a:xfrm>
            <a:off x="1261872" y="1968285"/>
            <a:ext cx="8595360" cy="2371240"/>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SzPts val="1920"/>
              <a:buChar char="•"/>
            </a:pPr>
            <a:r>
              <a:rPr lang="en-US" sz="2400">
                <a:latin typeface="Helvetica Neue"/>
                <a:ea typeface="Helvetica Neue"/>
                <a:cs typeface="Helvetica Neue"/>
                <a:sym typeface="Helvetica Neue"/>
              </a:rPr>
              <a:t>Megafauna is a scientific word, used to describe any animal that weighs more than 44.5 kg (or 100 lbs). </a:t>
            </a:r>
            <a:endParaRPr/>
          </a:p>
          <a:p>
            <a:pPr indent="-60959" lvl="0" marL="182880" rtl="0" algn="l">
              <a:lnSpc>
                <a:spcPct val="95000"/>
              </a:lnSpc>
              <a:spcBef>
                <a:spcPts val="1600"/>
              </a:spcBef>
              <a:spcAft>
                <a:spcPts val="0"/>
              </a:spcAft>
              <a:buSzPts val="1920"/>
              <a:buNone/>
            </a:pPr>
            <a:r>
              <a:t/>
            </a:r>
            <a:endParaRPr sz="2400">
              <a:latin typeface="Helvetica Neue"/>
              <a:ea typeface="Helvetica Neue"/>
              <a:cs typeface="Helvetica Neue"/>
              <a:sym typeface="Helvetica Neue"/>
            </a:endParaRPr>
          </a:p>
          <a:p>
            <a:pPr indent="-182880" lvl="0" marL="182880" rtl="0" algn="l">
              <a:lnSpc>
                <a:spcPct val="95000"/>
              </a:lnSpc>
              <a:spcBef>
                <a:spcPts val="1600"/>
              </a:spcBef>
              <a:spcAft>
                <a:spcPts val="0"/>
              </a:spcAft>
              <a:buSzPts val="1920"/>
              <a:buChar char="•"/>
            </a:pPr>
            <a:r>
              <a:rPr lang="en-US" sz="2400">
                <a:latin typeface="Helvetica Neue"/>
                <a:ea typeface="Helvetica Neue"/>
                <a:cs typeface="Helvetica Neue"/>
                <a:sym typeface="Helvetica Neue"/>
              </a:rPr>
              <a:t>So, that means all these animals are megafauna… </a:t>
            </a:r>
            <a:endParaRPr sz="2400">
              <a:latin typeface="Helvetica Neue"/>
              <a:ea typeface="Helvetica Neue"/>
              <a:cs typeface="Helvetica Neue"/>
              <a:sym typeface="Helvetica Neue"/>
            </a:endParaRPr>
          </a:p>
        </p:txBody>
      </p:sp>
      <p:pic>
        <p:nvPicPr>
          <p:cNvPr id="134" name="Google Shape;134;p18"/>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140" name="Google Shape;140;p19"/>
          <p:cNvSpPr txBox="1"/>
          <p:nvPr>
            <p:ph type="title"/>
          </p:nvPr>
        </p:nvSpPr>
        <p:spPr>
          <a:xfrm>
            <a:off x="5058486" y="6140642"/>
            <a:ext cx="9528600" cy="1288500"/>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Can you name them?</a:t>
            </a:r>
            <a:br>
              <a:rPr lang="en-US"/>
            </a:br>
            <a:endParaRPr/>
          </a:p>
        </p:txBody>
      </p:sp>
      <p:sp>
        <p:nvSpPr>
          <p:cNvPr id="141" name="Google Shape;141;p19"/>
          <p:cNvSpPr txBox="1"/>
          <p:nvPr/>
        </p:nvSpPr>
        <p:spPr>
          <a:xfrm>
            <a:off x="684616" y="2474557"/>
            <a:ext cx="293811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Great white shark</a:t>
            </a:r>
            <a:endParaRPr/>
          </a:p>
        </p:txBody>
      </p:sp>
      <p:sp>
        <p:nvSpPr>
          <p:cNvPr id="142" name="Google Shape;142;p19"/>
          <p:cNvSpPr txBox="1"/>
          <p:nvPr/>
        </p:nvSpPr>
        <p:spPr>
          <a:xfrm>
            <a:off x="4077055" y="2474557"/>
            <a:ext cx="271512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Brown bear</a:t>
            </a:r>
            <a:endParaRPr/>
          </a:p>
        </p:txBody>
      </p:sp>
      <p:sp>
        <p:nvSpPr>
          <p:cNvPr id="143" name="Google Shape;143;p19"/>
          <p:cNvSpPr txBox="1"/>
          <p:nvPr/>
        </p:nvSpPr>
        <p:spPr>
          <a:xfrm>
            <a:off x="7277464" y="2480676"/>
            <a:ext cx="36178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Black rhino</a:t>
            </a:r>
            <a:endParaRPr/>
          </a:p>
        </p:txBody>
      </p:sp>
      <p:sp>
        <p:nvSpPr>
          <p:cNvPr id="144" name="Google Shape;144;p19"/>
          <p:cNvSpPr txBox="1"/>
          <p:nvPr/>
        </p:nvSpPr>
        <p:spPr>
          <a:xfrm>
            <a:off x="684616" y="5662373"/>
            <a:ext cx="1965594" cy="36646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Cassowary</a:t>
            </a:r>
            <a:endParaRPr/>
          </a:p>
        </p:txBody>
      </p:sp>
      <p:sp>
        <p:nvSpPr>
          <p:cNvPr id="145" name="Google Shape;145;p19"/>
          <p:cNvSpPr txBox="1"/>
          <p:nvPr/>
        </p:nvSpPr>
        <p:spPr>
          <a:xfrm>
            <a:off x="3018616" y="5640298"/>
            <a:ext cx="306330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Moose</a:t>
            </a:r>
            <a:endParaRPr/>
          </a:p>
        </p:txBody>
      </p:sp>
      <p:sp>
        <p:nvSpPr>
          <p:cNvPr id="146" name="Google Shape;146;p19"/>
          <p:cNvSpPr txBox="1"/>
          <p:nvPr/>
        </p:nvSpPr>
        <p:spPr>
          <a:xfrm>
            <a:off x="6450326" y="5663494"/>
            <a:ext cx="4359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Blue-fin tuna</a:t>
            </a:r>
            <a:endParaRPr/>
          </a:p>
        </p:txBody>
      </p:sp>
      <p:pic>
        <p:nvPicPr>
          <p:cNvPr id="147" name="Google Shape;147;p19"/>
          <p:cNvPicPr preferRelativeResize="0"/>
          <p:nvPr/>
        </p:nvPicPr>
        <p:blipFill>
          <a:blip r:embed="rId4">
            <a:alphaModFix/>
          </a:blip>
          <a:stretch>
            <a:fillRect/>
          </a:stretch>
        </p:blipFill>
        <p:spPr>
          <a:xfrm>
            <a:off x="686825" y="300208"/>
            <a:ext cx="2933700" cy="2038350"/>
          </a:xfrm>
          <a:prstGeom prst="rect">
            <a:avLst/>
          </a:prstGeom>
          <a:noFill/>
          <a:ln>
            <a:noFill/>
          </a:ln>
        </p:spPr>
      </p:pic>
      <p:pic>
        <p:nvPicPr>
          <p:cNvPr id="148" name="Google Shape;148;p19"/>
          <p:cNvPicPr preferRelativeResize="0"/>
          <p:nvPr/>
        </p:nvPicPr>
        <p:blipFill>
          <a:blip r:embed="rId5">
            <a:alphaModFix/>
          </a:blip>
          <a:stretch>
            <a:fillRect/>
          </a:stretch>
        </p:blipFill>
        <p:spPr>
          <a:xfrm>
            <a:off x="4077300" y="300208"/>
            <a:ext cx="2714625" cy="2038350"/>
          </a:xfrm>
          <a:prstGeom prst="rect">
            <a:avLst/>
          </a:prstGeom>
          <a:noFill/>
          <a:ln>
            <a:noFill/>
          </a:ln>
        </p:spPr>
      </p:pic>
      <p:pic>
        <p:nvPicPr>
          <p:cNvPr id="149" name="Google Shape;149;p19"/>
          <p:cNvPicPr preferRelativeResize="0"/>
          <p:nvPr/>
        </p:nvPicPr>
        <p:blipFill>
          <a:blip r:embed="rId6">
            <a:alphaModFix/>
          </a:blip>
          <a:stretch>
            <a:fillRect/>
          </a:stretch>
        </p:blipFill>
        <p:spPr>
          <a:xfrm>
            <a:off x="7276650" y="300208"/>
            <a:ext cx="3619500" cy="2038350"/>
          </a:xfrm>
          <a:prstGeom prst="rect">
            <a:avLst/>
          </a:prstGeom>
          <a:noFill/>
          <a:ln>
            <a:noFill/>
          </a:ln>
        </p:spPr>
      </p:pic>
      <p:pic>
        <p:nvPicPr>
          <p:cNvPr id="150" name="Google Shape;150;p19"/>
          <p:cNvPicPr preferRelativeResize="0"/>
          <p:nvPr/>
        </p:nvPicPr>
        <p:blipFill>
          <a:blip r:embed="rId7">
            <a:alphaModFix/>
          </a:blip>
          <a:stretch>
            <a:fillRect/>
          </a:stretch>
        </p:blipFill>
        <p:spPr>
          <a:xfrm>
            <a:off x="689550" y="3122045"/>
            <a:ext cx="1962150" cy="2419350"/>
          </a:xfrm>
          <a:prstGeom prst="rect">
            <a:avLst/>
          </a:prstGeom>
          <a:noFill/>
          <a:ln>
            <a:noFill/>
          </a:ln>
        </p:spPr>
      </p:pic>
      <p:pic>
        <p:nvPicPr>
          <p:cNvPr id="151" name="Google Shape;151;p19"/>
          <p:cNvPicPr preferRelativeResize="0"/>
          <p:nvPr/>
        </p:nvPicPr>
        <p:blipFill>
          <a:blip r:embed="rId8">
            <a:alphaModFix/>
          </a:blip>
          <a:stretch>
            <a:fillRect/>
          </a:stretch>
        </p:blipFill>
        <p:spPr>
          <a:xfrm>
            <a:off x="3016750" y="3107758"/>
            <a:ext cx="3067050" cy="2447925"/>
          </a:xfrm>
          <a:prstGeom prst="rect">
            <a:avLst/>
          </a:prstGeom>
          <a:noFill/>
          <a:ln>
            <a:noFill/>
          </a:ln>
        </p:spPr>
      </p:pic>
      <p:pic>
        <p:nvPicPr>
          <p:cNvPr id="152" name="Google Shape;152;p19"/>
          <p:cNvPicPr preferRelativeResize="0"/>
          <p:nvPr/>
        </p:nvPicPr>
        <p:blipFill>
          <a:blip r:embed="rId9">
            <a:alphaModFix/>
          </a:blip>
          <a:stretch>
            <a:fillRect/>
          </a:stretch>
        </p:blipFill>
        <p:spPr>
          <a:xfrm>
            <a:off x="6448838" y="3107758"/>
            <a:ext cx="4362450" cy="2447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4400"/>
              <a:buFont typeface="Century Schoolbook"/>
              <a:buNone/>
            </a:pPr>
            <a:r>
              <a:rPr lang="en-US"/>
              <a:t>Most megafauna are mammals</a:t>
            </a:r>
            <a:br>
              <a:rPr lang="en-US"/>
            </a:br>
            <a:endParaRPr/>
          </a:p>
        </p:txBody>
      </p:sp>
      <p:sp>
        <p:nvSpPr>
          <p:cNvPr id="158" name="Google Shape;158;p20"/>
          <p:cNvSpPr txBox="1"/>
          <p:nvPr>
            <p:ph idx="1" type="body"/>
          </p:nvPr>
        </p:nvSpPr>
        <p:spPr>
          <a:xfrm>
            <a:off x="1261872" y="1691322"/>
            <a:ext cx="9692640" cy="4488816"/>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SzPts val="1776"/>
              <a:buChar char="•"/>
            </a:pPr>
            <a:r>
              <a:rPr lang="en-US" sz="2220">
                <a:latin typeface="Helvetica Neue"/>
                <a:ea typeface="Helvetica Neue"/>
                <a:cs typeface="Helvetica Neue"/>
                <a:sym typeface="Helvetica Neue"/>
              </a:rPr>
              <a:t>Mammals are warm-blooded animals in the animal class of Mammalia. </a:t>
            </a:r>
            <a:endParaRPr/>
          </a:p>
          <a:p>
            <a:pPr indent="-70103" lvl="0" marL="182880" rtl="0" algn="l">
              <a:lnSpc>
                <a:spcPct val="95000"/>
              </a:lnSpc>
              <a:spcBef>
                <a:spcPts val="1600"/>
              </a:spcBef>
              <a:spcAft>
                <a:spcPts val="0"/>
              </a:spcAft>
              <a:buSzPts val="1776"/>
              <a:buNone/>
            </a:pPr>
            <a:r>
              <a:t/>
            </a:r>
            <a:endParaRPr sz="2220">
              <a:latin typeface="Helvetica Neue"/>
              <a:ea typeface="Helvetica Neue"/>
              <a:cs typeface="Helvetica Neue"/>
              <a:sym typeface="Helvetica Neue"/>
            </a:endParaRPr>
          </a:p>
          <a:p>
            <a:pPr indent="-182880" lvl="0" marL="182880" rtl="0" algn="l">
              <a:lnSpc>
                <a:spcPct val="95000"/>
              </a:lnSpc>
              <a:spcBef>
                <a:spcPts val="1600"/>
              </a:spcBef>
              <a:spcAft>
                <a:spcPts val="0"/>
              </a:spcAft>
              <a:buSzPts val="1776"/>
              <a:buChar char="•"/>
            </a:pPr>
            <a:r>
              <a:rPr lang="en-US" sz="2220">
                <a:latin typeface="Helvetica Neue"/>
                <a:ea typeface="Helvetica Neue"/>
                <a:cs typeface="Helvetica Neue"/>
                <a:sym typeface="Helvetica Neue"/>
              </a:rPr>
              <a:t>Since the extinction of dinosaurs 65 million years ago, mammals have risen to dominance across Planet Earth. </a:t>
            </a:r>
            <a:endParaRPr/>
          </a:p>
          <a:p>
            <a:pPr indent="-70103" lvl="0" marL="182880" rtl="0" algn="l">
              <a:lnSpc>
                <a:spcPct val="95000"/>
              </a:lnSpc>
              <a:spcBef>
                <a:spcPts val="1600"/>
              </a:spcBef>
              <a:spcAft>
                <a:spcPts val="0"/>
              </a:spcAft>
              <a:buSzPts val="1776"/>
              <a:buNone/>
            </a:pPr>
            <a:r>
              <a:t/>
            </a:r>
            <a:endParaRPr sz="2220">
              <a:latin typeface="Helvetica Neue"/>
              <a:ea typeface="Helvetica Neue"/>
              <a:cs typeface="Helvetica Neue"/>
              <a:sym typeface="Helvetica Neue"/>
            </a:endParaRPr>
          </a:p>
          <a:p>
            <a:pPr indent="-182880" lvl="0" marL="182880" rtl="0" algn="l">
              <a:lnSpc>
                <a:spcPct val="95000"/>
              </a:lnSpc>
              <a:spcBef>
                <a:spcPts val="1600"/>
              </a:spcBef>
              <a:spcAft>
                <a:spcPts val="0"/>
              </a:spcAft>
              <a:buSzPts val="1776"/>
              <a:buChar char="•"/>
            </a:pPr>
            <a:r>
              <a:rPr lang="en-US" sz="2220">
                <a:latin typeface="Helvetica Neue"/>
                <a:ea typeface="Helvetica Neue"/>
                <a:cs typeface="Helvetica Neue"/>
                <a:sym typeface="Helvetica Neue"/>
              </a:rPr>
              <a:t>They live in both the ocean and on land.</a:t>
            </a:r>
            <a:endParaRPr/>
          </a:p>
          <a:p>
            <a:pPr indent="-70103" lvl="0" marL="182880" rtl="0" algn="l">
              <a:lnSpc>
                <a:spcPct val="95000"/>
              </a:lnSpc>
              <a:spcBef>
                <a:spcPts val="1600"/>
              </a:spcBef>
              <a:spcAft>
                <a:spcPts val="0"/>
              </a:spcAft>
              <a:buSzPts val="1776"/>
              <a:buNone/>
            </a:pPr>
            <a:r>
              <a:t/>
            </a:r>
            <a:endParaRPr sz="2220">
              <a:latin typeface="Helvetica Neue"/>
              <a:ea typeface="Helvetica Neue"/>
              <a:cs typeface="Helvetica Neue"/>
              <a:sym typeface="Helvetica Neue"/>
            </a:endParaRPr>
          </a:p>
          <a:p>
            <a:pPr indent="-182880" lvl="0" marL="182880" rtl="0" algn="l">
              <a:lnSpc>
                <a:spcPct val="95000"/>
              </a:lnSpc>
              <a:spcBef>
                <a:spcPts val="1600"/>
              </a:spcBef>
              <a:spcAft>
                <a:spcPts val="0"/>
              </a:spcAft>
              <a:buSzPts val="1776"/>
              <a:buChar char="•"/>
            </a:pPr>
            <a:r>
              <a:rPr lang="en-US" sz="2220">
                <a:latin typeface="Helvetica Neue"/>
                <a:ea typeface="Helvetica Neue"/>
                <a:cs typeface="Helvetica Neue"/>
                <a:sym typeface="Helvetica Neue"/>
              </a:rPr>
              <a:t>At 130,000kg the blue whale (a mammal) is the largest animal to have ever lived on Planet Earth. Bigger than any of the dinosaurs even!</a:t>
            </a:r>
            <a:endParaRPr sz="1850">
              <a:latin typeface="Helvetica Neue"/>
              <a:ea typeface="Helvetica Neue"/>
              <a:cs typeface="Helvetica Neue"/>
              <a:sym typeface="Helvetica Neue"/>
            </a:endParaRPr>
          </a:p>
        </p:txBody>
      </p:sp>
      <p:pic>
        <p:nvPicPr>
          <p:cNvPr id="159" name="Google Shape;159;p20"/>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1246374" y="681925"/>
            <a:ext cx="9692640" cy="1337621"/>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Where do mammal megafauna live today?</a:t>
            </a:r>
            <a:br>
              <a:rPr lang="en-US" sz="3959"/>
            </a:br>
            <a:endParaRPr sz="3959"/>
          </a:p>
        </p:txBody>
      </p:sp>
      <p:pic>
        <p:nvPicPr>
          <p:cNvPr id="166" name="Google Shape;166;p21"/>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167" name="Google Shape;167;p21"/>
          <p:cNvPicPr preferRelativeResize="0"/>
          <p:nvPr/>
        </p:nvPicPr>
        <p:blipFill rotWithShape="1">
          <a:blip r:embed="rId4">
            <a:alphaModFix/>
          </a:blip>
          <a:srcRect b="0" l="0" r="0" t="0"/>
          <a:stretch/>
        </p:blipFill>
        <p:spPr>
          <a:xfrm>
            <a:off x="9070781" y="2205420"/>
            <a:ext cx="1887071" cy="2960386"/>
          </a:xfrm>
          <a:prstGeom prst="rect">
            <a:avLst/>
          </a:prstGeom>
          <a:noFill/>
          <a:ln>
            <a:noFill/>
          </a:ln>
        </p:spPr>
      </p:pic>
      <p:sp>
        <p:nvSpPr>
          <p:cNvPr id="168" name="Google Shape;168;p21"/>
          <p:cNvSpPr txBox="1"/>
          <p:nvPr/>
        </p:nvSpPr>
        <p:spPr>
          <a:xfrm>
            <a:off x="1261872" y="5537553"/>
            <a:ext cx="8595360" cy="935811"/>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accent1"/>
              </a:buClr>
              <a:buSzPts val="1600"/>
              <a:buFont typeface="Arial"/>
              <a:buNone/>
            </a:pPr>
            <a:r>
              <a:rPr b="0" i="0" lang="en-US" sz="2000" u="none" cap="none" strike="noStrike">
                <a:solidFill>
                  <a:srgbClr val="595959"/>
                </a:solidFill>
                <a:latin typeface="Helvetica Neue"/>
                <a:ea typeface="Helvetica Neue"/>
                <a:cs typeface="Helvetica Neue"/>
                <a:sym typeface="Helvetica Neue"/>
              </a:rPr>
              <a:t>The number of mammal megafauna (&gt;44.5kg or 100lbs) living on land today</a:t>
            </a:r>
            <a:endParaRPr/>
          </a:p>
          <a:p>
            <a:pPr indent="-81279" lvl="0" marL="182880" marR="0" rtl="0" algn="l">
              <a:lnSpc>
                <a:spcPct val="95000"/>
              </a:lnSpc>
              <a:spcBef>
                <a:spcPts val="1600"/>
              </a:spcBef>
              <a:spcAft>
                <a:spcPts val="0"/>
              </a:spcAft>
              <a:buClr>
                <a:schemeClr val="accent1"/>
              </a:buClr>
              <a:buSzPts val="1600"/>
              <a:buFont typeface="Arial"/>
              <a:buNone/>
            </a:pPr>
            <a:r>
              <a:t/>
            </a:r>
            <a:endParaRPr b="0" i="0" sz="2000" u="none" cap="none" strike="noStrike">
              <a:solidFill>
                <a:srgbClr val="595959"/>
              </a:solidFill>
              <a:latin typeface="Helvetica Neue"/>
              <a:ea typeface="Helvetica Neue"/>
              <a:cs typeface="Helvetica Neue"/>
              <a:sym typeface="Helvetica Neue"/>
            </a:endParaRPr>
          </a:p>
          <a:p>
            <a:pPr indent="-81279" lvl="0" marL="182880" marR="0" rtl="0" algn="l">
              <a:lnSpc>
                <a:spcPct val="95000"/>
              </a:lnSpc>
              <a:spcBef>
                <a:spcPts val="1600"/>
              </a:spcBef>
              <a:spcAft>
                <a:spcPts val="0"/>
              </a:spcAft>
              <a:buClr>
                <a:schemeClr val="accent1"/>
              </a:buClr>
              <a:buSzPts val="1600"/>
              <a:buFont typeface="Arial"/>
              <a:buNone/>
            </a:pPr>
            <a:r>
              <a:t/>
            </a:r>
            <a:endParaRPr b="0" i="0" sz="2000" u="none" cap="none" strike="noStrike">
              <a:solidFill>
                <a:srgbClr val="595959"/>
              </a:solidFill>
              <a:latin typeface="Helvetica Neue"/>
              <a:ea typeface="Helvetica Neue"/>
              <a:cs typeface="Helvetica Neue"/>
              <a:sym typeface="Helvetica Neue"/>
            </a:endParaRPr>
          </a:p>
          <a:p>
            <a:pPr indent="-81279" lvl="0" marL="182880" marR="0" rtl="0" algn="l">
              <a:lnSpc>
                <a:spcPct val="95000"/>
              </a:lnSpc>
              <a:spcBef>
                <a:spcPts val="1600"/>
              </a:spcBef>
              <a:spcAft>
                <a:spcPts val="0"/>
              </a:spcAft>
              <a:buClr>
                <a:schemeClr val="accent1"/>
              </a:buClr>
              <a:buSzPts val="1600"/>
              <a:buFont typeface="Arial"/>
              <a:buNone/>
            </a:pPr>
            <a:r>
              <a:t/>
            </a:r>
            <a:endParaRPr b="0" i="0" sz="2000" u="none" cap="none" strike="noStrike">
              <a:solidFill>
                <a:srgbClr val="595959"/>
              </a:solidFill>
              <a:latin typeface="Helvetica Neue"/>
              <a:ea typeface="Helvetica Neue"/>
              <a:cs typeface="Helvetica Neue"/>
              <a:sym typeface="Helvetica Neue"/>
            </a:endParaRPr>
          </a:p>
        </p:txBody>
      </p:sp>
      <p:pic>
        <p:nvPicPr>
          <p:cNvPr id="169" name="Google Shape;169;p21"/>
          <p:cNvPicPr preferRelativeResize="0"/>
          <p:nvPr/>
        </p:nvPicPr>
        <p:blipFill>
          <a:blip r:embed="rId5">
            <a:alphaModFix/>
          </a:blip>
          <a:stretch>
            <a:fillRect/>
          </a:stretch>
        </p:blipFill>
        <p:spPr>
          <a:xfrm>
            <a:off x="1028575" y="2171946"/>
            <a:ext cx="8042199" cy="32132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1246374" y="1193369"/>
            <a:ext cx="9692640" cy="1317356"/>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But, across the world there were many more mammal megafauna in the past</a:t>
            </a:r>
            <a:br>
              <a:rPr lang="en-US" sz="3959"/>
            </a:br>
            <a:endParaRPr sz="3959"/>
          </a:p>
        </p:txBody>
      </p:sp>
      <p:pic>
        <p:nvPicPr>
          <p:cNvPr id="175" name="Google Shape;175;p22"/>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pic>
        <p:nvPicPr>
          <p:cNvPr id="176" name="Google Shape;176;p22"/>
          <p:cNvPicPr preferRelativeResize="0"/>
          <p:nvPr/>
        </p:nvPicPr>
        <p:blipFill rotWithShape="1">
          <a:blip r:embed="rId4">
            <a:alphaModFix/>
          </a:blip>
          <a:srcRect b="0" l="0" r="0" t="0"/>
          <a:stretch/>
        </p:blipFill>
        <p:spPr>
          <a:xfrm>
            <a:off x="9070781" y="2205420"/>
            <a:ext cx="1887071" cy="2960386"/>
          </a:xfrm>
          <a:prstGeom prst="rect">
            <a:avLst/>
          </a:prstGeom>
          <a:noFill/>
          <a:ln>
            <a:noFill/>
          </a:ln>
        </p:spPr>
      </p:pic>
      <p:sp>
        <p:nvSpPr>
          <p:cNvPr id="177" name="Google Shape;177;p22"/>
          <p:cNvSpPr txBox="1"/>
          <p:nvPr/>
        </p:nvSpPr>
        <p:spPr>
          <a:xfrm>
            <a:off x="1261872" y="5537553"/>
            <a:ext cx="8595360" cy="935811"/>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accent1"/>
              </a:buClr>
              <a:buSzPts val="1600"/>
              <a:buFont typeface="Arial"/>
              <a:buNone/>
            </a:pPr>
            <a:r>
              <a:rPr b="0" i="0" lang="en-US" sz="2000" u="none" cap="none" strike="noStrike">
                <a:solidFill>
                  <a:srgbClr val="595959"/>
                </a:solidFill>
                <a:latin typeface="Helvetica Neue"/>
                <a:ea typeface="Helvetica Neue"/>
                <a:cs typeface="Helvetica Neue"/>
                <a:sym typeface="Helvetica Neue"/>
              </a:rPr>
              <a:t>The number of mammal megafauna (&gt;44.5kg or 100lbs) living on land in the past </a:t>
            </a:r>
            <a:endParaRPr/>
          </a:p>
          <a:p>
            <a:pPr indent="-81279" lvl="0" marL="182880" marR="0" rtl="0" algn="l">
              <a:lnSpc>
                <a:spcPct val="95000"/>
              </a:lnSpc>
              <a:spcBef>
                <a:spcPts val="1600"/>
              </a:spcBef>
              <a:spcAft>
                <a:spcPts val="0"/>
              </a:spcAft>
              <a:buClr>
                <a:schemeClr val="accent1"/>
              </a:buClr>
              <a:buSzPts val="1600"/>
              <a:buFont typeface="Arial"/>
              <a:buNone/>
            </a:pPr>
            <a:r>
              <a:t/>
            </a:r>
            <a:endParaRPr b="0" i="0" sz="2000" u="none" cap="none" strike="noStrike">
              <a:solidFill>
                <a:srgbClr val="595959"/>
              </a:solidFill>
              <a:latin typeface="Helvetica Neue"/>
              <a:ea typeface="Helvetica Neue"/>
              <a:cs typeface="Helvetica Neue"/>
              <a:sym typeface="Helvetica Neue"/>
            </a:endParaRPr>
          </a:p>
          <a:p>
            <a:pPr indent="-81279" lvl="0" marL="182880" marR="0" rtl="0" algn="l">
              <a:lnSpc>
                <a:spcPct val="95000"/>
              </a:lnSpc>
              <a:spcBef>
                <a:spcPts val="1600"/>
              </a:spcBef>
              <a:spcAft>
                <a:spcPts val="0"/>
              </a:spcAft>
              <a:buClr>
                <a:schemeClr val="accent1"/>
              </a:buClr>
              <a:buSzPts val="1600"/>
              <a:buFont typeface="Arial"/>
              <a:buNone/>
            </a:pPr>
            <a:r>
              <a:t/>
            </a:r>
            <a:endParaRPr b="0" i="0" sz="2000" u="none" cap="none" strike="noStrike">
              <a:solidFill>
                <a:srgbClr val="595959"/>
              </a:solidFill>
              <a:latin typeface="Helvetica Neue"/>
              <a:ea typeface="Helvetica Neue"/>
              <a:cs typeface="Helvetica Neue"/>
              <a:sym typeface="Helvetica Neue"/>
            </a:endParaRPr>
          </a:p>
        </p:txBody>
      </p:sp>
      <p:pic>
        <p:nvPicPr>
          <p:cNvPr id="178" name="Google Shape;178;p22"/>
          <p:cNvPicPr preferRelativeResize="0"/>
          <p:nvPr/>
        </p:nvPicPr>
        <p:blipFill>
          <a:blip r:embed="rId5">
            <a:alphaModFix/>
          </a:blip>
          <a:stretch>
            <a:fillRect/>
          </a:stretch>
        </p:blipFill>
        <p:spPr>
          <a:xfrm>
            <a:off x="1053924" y="2073300"/>
            <a:ext cx="8106474" cy="322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3"/>
          <p:cNvPicPr preferRelativeResize="0"/>
          <p:nvPr/>
        </p:nvPicPr>
        <p:blipFill rotWithShape="1">
          <a:blip r:embed="rId3">
            <a:alphaModFix/>
          </a:blip>
          <a:srcRect b="0" l="0" r="0" t="0"/>
          <a:stretch/>
        </p:blipFill>
        <p:spPr>
          <a:xfrm>
            <a:off x="11256665" y="-6973"/>
            <a:ext cx="1012825" cy="890380"/>
          </a:xfrm>
          <a:prstGeom prst="rect">
            <a:avLst/>
          </a:prstGeom>
          <a:noFill/>
          <a:ln>
            <a:noFill/>
          </a:ln>
        </p:spPr>
      </p:pic>
      <p:sp>
        <p:nvSpPr>
          <p:cNvPr id="184" name="Google Shape;184;p23"/>
          <p:cNvSpPr txBox="1"/>
          <p:nvPr>
            <p:ph type="title"/>
          </p:nvPr>
        </p:nvSpPr>
        <p:spPr>
          <a:xfrm>
            <a:off x="2464232" y="6213817"/>
            <a:ext cx="13139773" cy="644183"/>
          </a:xfrm>
          <a:prstGeom prst="rect">
            <a:avLst/>
          </a:prstGeom>
          <a:noFill/>
          <a:ln>
            <a:noFill/>
          </a:ln>
        </p:spPr>
        <p:txBody>
          <a:bodyPr anchorCtr="0" anchor="b" bIns="45700" lIns="91425" spcFirstLastPara="1" rIns="91425" wrap="square" tIns="27425">
            <a:noAutofit/>
          </a:bodyPr>
          <a:lstStyle/>
          <a:p>
            <a:pPr indent="0" lvl="0" marL="0" rtl="0" algn="l">
              <a:lnSpc>
                <a:spcPct val="90000"/>
              </a:lnSpc>
              <a:spcBef>
                <a:spcPts val="0"/>
              </a:spcBef>
              <a:spcAft>
                <a:spcPts val="0"/>
              </a:spcAft>
              <a:buClr>
                <a:schemeClr val="accent1"/>
              </a:buClr>
              <a:buSzPts val="3959"/>
              <a:buFont typeface="Century Schoolbook"/>
              <a:buNone/>
            </a:pPr>
            <a:r>
              <a:rPr lang="en-US" sz="3959"/>
              <a:t>Some recently extinct megafauna</a:t>
            </a:r>
            <a:endParaRPr/>
          </a:p>
        </p:txBody>
      </p:sp>
      <p:sp>
        <p:nvSpPr>
          <p:cNvPr id="185" name="Google Shape;185;p23"/>
          <p:cNvSpPr txBox="1"/>
          <p:nvPr/>
        </p:nvSpPr>
        <p:spPr>
          <a:xfrm>
            <a:off x="294616" y="2784621"/>
            <a:ext cx="3180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Wooly mammoth</a:t>
            </a:r>
            <a:endParaRPr/>
          </a:p>
        </p:txBody>
      </p:sp>
      <p:sp>
        <p:nvSpPr>
          <p:cNvPr id="186" name="Google Shape;186;p23"/>
          <p:cNvSpPr txBox="1"/>
          <p:nvPr/>
        </p:nvSpPr>
        <p:spPr>
          <a:xfrm>
            <a:off x="7340363" y="5753439"/>
            <a:ext cx="3387600" cy="375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Saber-toothed cat</a:t>
            </a:r>
            <a:endParaRPr/>
          </a:p>
        </p:txBody>
      </p:sp>
      <p:sp>
        <p:nvSpPr>
          <p:cNvPr id="187" name="Google Shape;187;p23"/>
          <p:cNvSpPr txBox="1"/>
          <p:nvPr/>
        </p:nvSpPr>
        <p:spPr>
          <a:xfrm>
            <a:off x="4104464" y="2845379"/>
            <a:ext cx="25371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Moa</a:t>
            </a:r>
            <a:endParaRPr/>
          </a:p>
        </p:txBody>
      </p:sp>
      <p:sp>
        <p:nvSpPr>
          <p:cNvPr id="188" name="Google Shape;188;p23"/>
          <p:cNvSpPr txBox="1"/>
          <p:nvPr/>
        </p:nvSpPr>
        <p:spPr>
          <a:xfrm>
            <a:off x="7270533" y="2868454"/>
            <a:ext cx="2904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Irish elk</a:t>
            </a:r>
            <a:endParaRPr/>
          </a:p>
        </p:txBody>
      </p:sp>
      <p:sp>
        <p:nvSpPr>
          <p:cNvPr id="189" name="Google Shape;189;p23"/>
          <p:cNvSpPr txBox="1"/>
          <p:nvPr/>
        </p:nvSpPr>
        <p:spPr>
          <a:xfrm>
            <a:off x="485116" y="5718848"/>
            <a:ext cx="2400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Ground sloth</a:t>
            </a:r>
            <a:endParaRPr/>
          </a:p>
        </p:txBody>
      </p:sp>
      <p:sp>
        <p:nvSpPr>
          <p:cNvPr id="190" name="Google Shape;190;p23"/>
          <p:cNvSpPr txBox="1"/>
          <p:nvPr/>
        </p:nvSpPr>
        <p:spPr>
          <a:xfrm>
            <a:off x="3412542" y="5718824"/>
            <a:ext cx="360551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Wooly rhino</a:t>
            </a:r>
            <a:endParaRPr/>
          </a:p>
        </p:txBody>
      </p:sp>
      <p:pic>
        <p:nvPicPr>
          <p:cNvPr id="191" name="Google Shape;191;p23"/>
          <p:cNvPicPr preferRelativeResize="0"/>
          <p:nvPr/>
        </p:nvPicPr>
        <p:blipFill>
          <a:blip r:embed="rId4">
            <a:alphaModFix/>
          </a:blip>
          <a:stretch>
            <a:fillRect/>
          </a:stretch>
        </p:blipFill>
        <p:spPr>
          <a:xfrm>
            <a:off x="357075" y="237125"/>
            <a:ext cx="3292206" cy="2533225"/>
          </a:xfrm>
          <a:prstGeom prst="rect">
            <a:avLst/>
          </a:prstGeom>
          <a:noFill/>
          <a:ln>
            <a:noFill/>
          </a:ln>
        </p:spPr>
      </p:pic>
      <p:pic>
        <p:nvPicPr>
          <p:cNvPr id="192" name="Google Shape;192;p23"/>
          <p:cNvPicPr preferRelativeResize="0"/>
          <p:nvPr/>
        </p:nvPicPr>
        <p:blipFill>
          <a:blip r:embed="rId5">
            <a:alphaModFix/>
          </a:blip>
          <a:stretch>
            <a:fillRect/>
          </a:stretch>
        </p:blipFill>
        <p:spPr>
          <a:xfrm>
            <a:off x="4085525" y="248875"/>
            <a:ext cx="2671248" cy="2533225"/>
          </a:xfrm>
          <a:prstGeom prst="rect">
            <a:avLst/>
          </a:prstGeom>
          <a:noFill/>
          <a:ln>
            <a:noFill/>
          </a:ln>
        </p:spPr>
      </p:pic>
      <p:pic>
        <p:nvPicPr>
          <p:cNvPr id="193" name="Google Shape;193;p23"/>
          <p:cNvPicPr preferRelativeResize="0"/>
          <p:nvPr/>
        </p:nvPicPr>
        <p:blipFill>
          <a:blip r:embed="rId6">
            <a:alphaModFix/>
          </a:blip>
          <a:stretch>
            <a:fillRect/>
          </a:stretch>
        </p:blipFill>
        <p:spPr>
          <a:xfrm>
            <a:off x="7298313" y="248875"/>
            <a:ext cx="3006362" cy="2533225"/>
          </a:xfrm>
          <a:prstGeom prst="rect">
            <a:avLst/>
          </a:prstGeom>
          <a:noFill/>
          <a:ln>
            <a:noFill/>
          </a:ln>
        </p:spPr>
      </p:pic>
      <p:pic>
        <p:nvPicPr>
          <p:cNvPr id="194" name="Google Shape;194;p23"/>
          <p:cNvPicPr preferRelativeResize="0"/>
          <p:nvPr/>
        </p:nvPicPr>
        <p:blipFill>
          <a:blip r:embed="rId7">
            <a:alphaModFix/>
          </a:blip>
          <a:stretch>
            <a:fillRect/>
          </a:stretch>
        </p:blipFill>
        <p:spPr>
          <a:xfrm>
            <a:off x="439263" y="3264275"/>
            <a:ext cx="2492587" cy="2344213"/>
          </a:xfrm>
          <a:prstGeom prst="rect">
            <a:avLst/>
          </a:prstGeom>
          <a:noFill/>
          <a:ln>
            <a:noFill/>
          </a:ln>
        </p:spPr>
      </p:pic>
      <p:pic>
        <p:nvPicPr>
          <p:cNvPr id="195" name="Google Shape;195;p23"/>
          <p:cNvPicPr preferRelativeResize="0"/>
          <p:nvPr/>
        </p:nvPicPr>
        <p:blipFill>
          <a:blip r:embed="rId8">
            <a:alphaModFix/>
          </a:blip>
          <a:stretch>
            <a:fillRect/>
          </a:stretch>
        </p:blipFill>
        <p:spPr>
          <a:xfrm>
            <a:off x="3232758" y="3294650"/>
            <a:ext cx="3764655" cy="2344200"/>
          </a:xfrm>
          <a:prstGeom prst="rect">
            <a:avLst/>
          </a:prstGeom>
          <a:noFill/>
          <a:ln>
            <a:noFill/>
          </a:ln>
        </p:spPr>
      </p:pic>
      <p:pic>
        <p:nvPicPr>
          <p:cNvPr id="196" name="Google Shape;196;p23"/>
          <p:cNvPicPr preferRelativeResize="0"/>
          <p:nvPr/>
        </p:nvPicPr>
        <p:blipFill>
          <a:blip r:embed="rId9">
            <a:alphaModFix/>
          </a:blip>
          <a:stretch>
            <a:fillRect/>
          </a:stretch>
        </p:blipFill>
        <p:spPr>
          <a:xfrm>
            <a:off x="7298320" y="3324088"/>
            <a:ext cx="3521204" cy="234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ew">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ew">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